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0" r:id="rId4"/>
    <p:sldId id="258" r:id="rId5"/>
    <p:sldId id="260" r:id="rId6"/>
    <p:sldId id="261" r:id="rId7"/>
    <p:sldId id="268" r:id="rId8"/>
    <p:sldId id="262" r:id="rId9"/>
    <p:sldId id="263" r:id="rId10"/>
    <p:sldId id="264" r:id="rId11"/>
    <p:sldId id="265" r:id="rId12"/>
    <p:sldId id="267" r:id="rId13"/>
    <p:sldId id="266" r:id="rId14"/>
    <p:sldId id="269" r:id="rId15"/>
    <p:sldId id="272"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51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4"/>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4"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29DC5F8B-CB2A-491E-B9A5-349DBAF29F25}" type="datetimeFigureOut">
              <a:rPr lang="en-US" smtClean="0"/>
              <a:pPr/>
              <a:t>7/7/2024</a:t>
            </a:fld>
            <a:endParaRPr lang="en-US"/>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DD0CE90F-2F80-4FD7-AE2A-A7723164A88D}"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32"/>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9DC5F8B-CB2A-491E-B9A5-349DBAF29F25}" type="datetimeFigureOut">
              <a:rPr lang="en-US" smtClean="0"/>
              <a:pPr/>
              <a:t>7/7/2024</a:t>
            </a:fld>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DD0CE90F-2F80-4FD7-AE2A-A7723164A88D}"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2"/>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9DC5F8B-CB2A-491E-B9A5-349DBAF29F25}" type="datetimeFigureOut">
              <a:rPr lang="en-US" smtClean="0"/>
              <a:pPr/>
              <a:t>7/7/2024</a:t>
            </a:fld>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DD0CE90F-2F80-4FD7-AE2A-A7723164A88D}"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9DC5F8B-CB2A-491E-B9A5-349DBAF29F25}" type="datetimeFigureOut">
              <a:rPr lang="en-US" smtClean="0"/>
              <a:pPr/>
              <a:t>7/7/2024</a:t>
            </a:fld>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DD0CE90F-2F80-4FD7-AE2A-A7723164A88D}" type="slidenum">
              <a:rPr lang="en-US" smtClean="0"/>
              <a:pPr/>
              <a:t>‹N°›</a:t>
            </a:fld>
            <a:endParaRPr lang="en-US"/>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29DC5F8B-CB2A-491E-B9A5-349DBAF29F25}" type="datetimeFigureOut">
              <a:rPr lang="en-US" smtClean="0"/>
              <a:pPr/>
              <a:t>7/7/2024</a:t>
            </a:fld>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DD0CE90F-2F80-4FD7-AE2A-A7723164A88D}" type="slidenum">
              <a:rPr lang="en-US" smtClean="0"/>
              <a:pPr/>
              <a:t>‹N°›</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34"/>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34"/>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9DC5F8B-CB2A-491E-B9A5-349DBAF29F25}" type="datetimeFigureOut">
              <a:rPr lang="en-US" smtClean="0"/>
              <a:pPr/>
              <a:t>7/7/2024</a:t>
            </a:fld>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DD0CE90F-2F80-4FD7-AE2A-A7723164A88D}" type="slidenum">
              <a:rPr lang="en-US" smtClean="0"/>
              <a:pPr/>
              <a:t>‹N°›</a:t>
            </a:fld>
            <a:endParaRPr lang="en-US"/>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9"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6"/>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8" y="1444296"/>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29DC5F8B-CB2A-491E-B9A5-349DBAF29F25}" type="datetimeFigureOut">
              <a:rPr lang="en-US" smtClean="0"/>
              <a:pPr/>
              <a:t>7/7/2024</a:t>
            </a:fld>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DD0CE90F-2F80-4FD7-AE2A-A7723164A88D}" type="slidenum">
              <a:rPr lang="en-US" smtClean="0"/>
              <a:pPr/>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29DC5F8B-CB2A-491E-B9A5-349DBAF29F25}" type="datetimeFigureOut">
              <a:rPr lang="en-US" smtClean="0"/>
              <a:pPr/>
              <a:t>7/7/2024</a:t>
            </a:fld>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DD0CE90F-2F80-4FD7-AE2A-A7723164A88D}" type="slidenum">
              <a:rPr lang="en-US" smtClean="0"/>
              <a:pPr/>
              <a:t>‹N°›</a:t>
            </a:fld>
            <a:endParaRPr lang="en-US"/>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29DC5F8B-CB2A-491E-B9A5-349DBAF29F25}" type="datetimeFigureOut">
              <a:rPr lang="en-US" smtClean="0"/>
              <a:pPr/>
              <a:t>7/7/2024</a:t>
            </a:fld>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DD0CE90F-2F80-4FD7-AE2A-A7723164A88D}"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29DC5F8B-CB2A-491E-B9A5-349DBAF29F25}" type="datetimeFigureOut">
              <a:rPr lang="en-US" smtClean="0"/>
              <a:pPr/>
              <a:t>7/7/2024</a:t>
            </a:fld>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DD0CE90F-2F80-4FD7-AE2A-A7723164A88D}" type="slidenum">
              <a:rPr lang="en-US" smtClean="0"/>
              <a:pPr/>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29DC5F8B-CB2A-491E-B9A5-349DBAF29F25}" type="datetimeFigureOut">
              <a:rPr lang="en-US" smtClean="0"/>
              <a:pPr/>
              <a:t>7/7/2024</a:t>
            </a:fld>
            <a:endParaRPr lang="en-US"/>
          </a:p>
        </p:txBody>
      </p:sp>
      <p:sp>
        <p:nvSpPr>
          <p:cNvPr id="6" name="Espace réservé du pied de page 5"/>
          <p:cNvSpPr>
            <a:spLocks noGrp="1"/>
          </p:cNvSpPr>
          <p:nvPr>
            <p:ph type="ftr" sz="quarter" idx="11"/>
          </p:nvPr>
        </p:nvSpPr>
        <p:spPr>
          <a:xfrm>
            <a:off x="4380075" y="6407950"/>
            <a:ext cx="2350681" cy="365125"/>
          </a:xfrm>
        </p:spPr>
        <p:txBody>
          <a:bodyPr/>
          <a:lstStyle>
            <a:lvl1pPr>
              <a:defRPr>
                <a:solidFill>
                  <a:schemeClr val="tx1"/>
                </a:solidFill>
              </a:defRPr>
            </a:lvl1pPr>
            <a:extLst/>
          </a:lstStyle>
          <a:p>
            <a:endParaRPr lang="en-US"/>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DD0CE90F-2F80-4FD7-AE2A-A7723164A88D}" type="slidenum">
              <a:rPr lang="en-US" smtClean="0"/>
              <a:pPr/>
              <a:t>‹N°›</a:t>
            </a:fld>
            <a:endParaRPr lang="en-US"/>
          </a:p>
        </p:txBody>
      </p:sp>
      <p:sp>
        <p:nvSpPr>
          <p:cNvPr id="2" name="Titre 1"/>
          <p:cNvSpPr>
            <a:spLocks noGrp="1"/>
          </p:cNvSpPr>
          <p:nvPr>
            <p:ph type="title"/>
          </p:nvPr>
        </p:nvSpPr>
        <p:spPr>
          <a:xfrm>
            <a:off x="228601"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8" y="5001999"/>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0"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1"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4" y="5787744"/>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8" y="5001999"/>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0"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1"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4" y="5787744"/>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34"/>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9DC5F8B-CB2A-491E-B9A5-349DBAF29F25}" type="datetimeFigureOut">
              <a:rPr lang="en-US" smtClean="0"/>
              <a:pPr/>
              <a:t>7/7/2024</a:t>
            </a:fld>
            <a:endParaRPr lang="en-US"/>
          </a:p>
        </p:txBody>
      </p:sp>
      <p:sp>
        <p:nvSpPr>
          <p:cNvPr id="22" name="Espace réservé du pied de page 21"/>
          <p:cNvSpPr>
            <a:spLocks noGrp="1"/>
          </p:cNvSpPr>
          <p:nvPr>
            <p:ph type="ftr" sz="quarter" idx="3"/>
          </p:nvPr>
        </p:nvSpPr>
        <p:spPr>
          <a:xfrm>
            <a:off x="4380075" y="6407950"/>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Espace réservé du numéro de diapositive 17"/>
          <p:cNvSpPr>
            <a:spLocks noGrp="1"/>
          </p:cNvSpPr>
          <p:nvPr>
            <p:ph type="sldNum" sz="quarter" idx="4"/>
          </p:nvPr>
        </p:nvSpPr>
        <p:spPr>
          <a:xfrm>
            <a:off x="8647272" y="6407950"/>
            <a:ext cx="365760" cy="365125"/>
          </a:xfrm>
          <a:prstGeom prst="rect">
            <a:avLst/>
          </a:prstGeom>
        </p:spPr>
        <p:txBody>
          <a:bodyPr vert="horz" anchor="b"/>
          <a:lstStyle>
            <a:lvl1pPr algn="r" eaLnBrk="1" latinLnBrk="0" hangingPunct="1">
              <a:defRPr kumimoji="0" sz="1000" b="0">
                <a:solidFill>
                  <a:schemeClr val="tx1"/>
                </a:solidFill>
              </a:defRPr>
            </a:lvl1pPr>
            <a:extLst/>
          </a:lstStyle>
          <a:p>
            <a:fld id="{DD0CE90F-2F80-4FD7-AE2A-A7723164A88D}"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52603"/>
            <a:ext cx="7772400" cy="1600199"/>
          </a:xfrm>
        </p:spPr>
        <p:style>
          <a:lnRef idx="2">
            <a:schemeClr val="accent4"/>
          </a:lnRef>
          <a:fillRef idx="1">
            <a:schemeClr val="lt1"/>
          </a:fillRef>
          <a:effectRef idx="0">
            <a:schemeClr val="accent4"/>
          </a:effectRef>
          <a:fontRef idx="minor">
            <a:schemeClr val="dk1"/>
          </a:fontRef>
        </p:style>
        <p:txBody>
          <a:bodyPr>
            <a:noAutofit/>
          </a:bodyPr>
          <a:lstStyle/>
          <a:p>
            <a:r>
              <a:rPr lang="ar-EG" sz="8800" dirty="0" smtClean="0"/>
              <a:t>التقرير الإداري للعام </a:t>
            </a:r>
            <a:endParaRPr lang="en-US" sz="8800" dirty="0"/>
          </a:p>
        </p:txBody>
      </p:sp>
      <p:sp>
        <p:nvSpPr>
          <p:cNvPr id="3" name="Sous-titre 2"/>
          <p:cNvSpPr>
            <a:spLocks noGrp="1"/>
          </p:cNvSpPr>
          <p:nvPr>
            <p:ph type="subTitle" idx="1"/>
          </p:nvPr>
        </p:nvSpPr>
        <p:spPr>
          <a:xfrm>
            <a:off x="4191000" y="3611611"/>
            <a:ext cx="4267200" cy="1341393"/>
          </a:xfrm>
        </p:spPr>
        <p:style>
          <a:lnRef idx="2">
            <a:schemeClr val="accent4"/>
          </a:lnRef>
          <a:fillRef idx="1">
            <a:schemeClr val="lt1"/>
          </a:fillRef>
          <a:effectRef idx="0">
            <a:schemeClr val="accent4"/>
          </a:effectRef>
          <a:fontRef idx="minor">
            <a:schemeClr val="dk1"/>
          </a:fontRef>
        </p:style>
        <p:txBody>
          <a:bodyPr>
            <a:normAutofit fontScale="25000" lnSpcReduction="20000"/>
          </a:bodyPr>
          <a:lstStyle/>
          <a:p>
            <a:r>
              <a:rPr lang="ar-EG" sz="55200" dirty="0" smtClean="0"/>
              <a:t>2023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914400" y="381000"/>
            <a:ext cx="7620000" cy="762000"/>
          </a:xfrm>
        </p:spPr>
        <p:style>
          <a:lnRef idx="2">
            <a:schemeClr val="accent1"/>
          </a:lnRef>
          <a:fillRef idx="1">
            <a:schemeClr val="lt1"/>
          </a:fillRef>
          <a:effectRef idx="0">
            <a:schemeClr val="accent1"/>
          </a:effectRef>
          <a:fontRef idx="minor">
            <a:schemeClr val="dk1"/>
          </a:fontRef>
        </p:style>
        <p:txBody>
          <a:bodyPr/>
          <a:lstStyle/>
          <a:p>
            <a:pPr algn="ctr"/>
            <a:r>
              <a:rPr lang="ar-EG" dirty="0" smtClean="0"/>
              <a:t>أولا : المنجز من الخطة التشغيلية 2023</a:t>
            </a:r>
            <a:endParaRPr lang="en-US" dirty="0"/>
          </a:p>
        </p:txBody>
      </p:sp>
      <p:graphicFrame>
        <p:nvGraphicFramePr>
          <p:cNvPr id="4" name="Espace réservé du contenu 3"/>
          <p:cNvGraphicFramePr>
            <a:graphicFrameLocks/>
          </p:cNvGraphicFramePr>
          <p:nvPr/>
        </p:nvGraphicFramePr>
        <p:xfrm>
          <a:off x="609600" y="1600200"/>
          <a:ext cx="8229600" cy="4191000"/>
        </p:xfrm>
        <a:graphic>
          <a:graphicData uri="http://schemas.openxmlformats.org/drawingml/2006/table">
            <a:tbl>
              <a:tblPr firstRow="1" bandRow="1">
                <a:tableStyleId>{5C22544A-7EE6-4342-B048-85BDC9FD1C3A}</a:tableStyleId>
              </a:tblPr>
              <a:tblGrid>
                <a:gridCol w="1690007"/>
                <a:gridCol w="2424793"/>
                <a:gridCol w="2057400"/>
                <a:gridCol w="2057400"/>
              </a:tblGrid>
              <a:tr h="482664">
                <a:tc>
                  <a:txBody>
                    <a:bodyPr/>
                    <a:lstStyle/>
                    <a:p>
                      <a:r>
                        <a:rPr lang="ar-EG" dirty="0" smtClean="0"/>
                        <a:t>نسبة الإنجاز </a:t>
                      </a:r>
                      <a:endParaRPr lang="en-US" dirty="0"/>
                    </a:p>
                  </a:txBody>
                  <a:tcPr/>
                </a:tc>
                <a:tc>
                  <a:txBody>
                    <a:bodyPr/>
                    <a:lstStyle/>
                    <a:p>
                      <a:r>
                        <a:rPr lang="ar-EG" dirty="0" smtClean="0"/>
                        <a:t>المنجز</a:t>
                      </a:r>
                      <a:r>
                        <a:rPr lang="ar-EG" baseline="0" dirty="0" smtClean="0"/>
                        <a:t> من الخطة </a:t>
                      </a:r>
                      <a:endParaRPr lang="en-US" dirty="0"/>
                    </a:p>
                  </a:txBody>
                  <a:tcPr/>
                </a:tc>
                <a:tc>
                  <a:txBody>
                    <a:bodyPr/>
                    <a:lstStyle/>
                    <a:p>
                      <a:r>
                        <a:rPr lang="ar-EG" dirty="0" smtClean="0"/>
                        <a:t>الإجراءات التنفيذية</a:t>
                      </a:r>
                      <a:endParaRPr lang="en-US" dirty="0"/>
                    </a:p>
                  </a:txBody>
                  <a:tcPr/>
                </a:tc>
                <a:tc>
                  <a:txBody>
                    <a:bodyPr/>
                    <a:lstStyle/>
                    <a:p>
                      <a:r>
                        <a:rPr lang="ar-EG" dirty="0" smtClean="0"/>
                        <a:t>الأهداف التشغيلية </a:t>
                      </a:r>
                      <a:endParaRPr lang="en-US" dirty="0"/>
                    </a:p>
                  </a:txBody>
                  <a:tcPr/>
                </a:tc>
              </a:tr>
              <a:tr h="1143995">
                <a:tc>
                  <a:txBody>
                    <a:bodyPr/>
                    <a:lstStyle/>
                    <a:p>
                      <a:r>
                        <a:rPr lang="ar-EG" sz="1600" b="1" dirty="0" smtClean="0"/>
                        <a:t>0%</a:t>
                      </a:r>
                      <a:endParaRPr lang="en-US" sz="1600" b="1" dirty="0"/>
                    </a:p>
                  </a:txBody>
                  <a:tcPr/>
                </a:tc>
                <a:tc>
                  <a:txBody>
                    <a:bodyPr/>
                    <a:lstStyle/>
                    <a:p>
                      <a:pPr algn="r"/>
                      <a:r>
                        <a:rPr lang="ar-EG" sz="1600" b="1" dirty="0" smtClean="0"/>
                        <a:t>تم إعداد دراسة للعيادة وتصميمها كمشروع </a:t>
                      </a:r>
                      <a:endParaRPr lang="en-US" sz="1600" b="1" dirty="0"/>
                    </a:p>
                  </a:txBody>
                  <a:tcPr/>
                </a:tc>
                <a:tc>
                  <a:txBody>
                    <a:bodyPr/>
                    <a:lstStyle/>
                    <a:p>
                      <a:pPr algn="r"/>
                      <a:r>
                        <a:rPr lang="ar-EG" sz="1600" b="1" dirty="0" smtClean="0"/>
                        <a:t>إقامة عيادة تشمل  مخبر و جهاز الكشف المبكر ماموكرافي </a:t>
                      </a:r>
                      <a:endParaRPr lang="en-US" sz="1600" b="1" dirty="0"/>
                    </a:p>
                  </a:txBody>
                  <a:tcPr>
                    <a:lnB w="12700" cap="flat" cmpd="sng" algn="ctr">
                      <a:solidFill>
                        <a:schemeClr val="tx1"/>
                      </a:solidFill>
                      <a:prstDash val="solid"/>
                      <a:round/>
                      <a:headEnd type="none" w="med" len="med"/>
                      <a:tailEnd type="none" w="med" len="med"/>
                    </a:lnB>
                  </a:tcPr>
                </a:tc>
                <a:tc>
                  <a:txBody>
                    <a:bodyPr/>
                    <a:lstStyle/>
                    <a:p>
                      <a:pPr algn="r"/>
                      <a:r>
                        <a:rPr lang="ar-EG" sz="1600" b="1" dirty="0" smtClean="0"/>
                        <a:t>إيرادات ومدا خيل ثابتة تغطي 65%  من التكاليف التسييرية الشهرية </a:t>
                      </a:r>
                      <a:endParaRPr lang="en-US" sz="1600" b="1" dirty="0"/>
                    </a:p>
                  </a:txBody>
                  <a:tcPr>
                    <a:lnB w="12700" cap="flat" cmpd="sng" algn="ctr">
                      <a:solidFill>
                        <a:schemeClr val="tx1"/>
                      </a:solidFill>
                      <a:prstDash val="solid"/>
                      <a:round/>
                      <a:headEnd type="none" w="med" len="med"/>
                      <a:tailEnd type="none" w="med" len="med"/>
                    </a:lnB>
                  </a:tcPr>
                </a:tc>
              </a:tr>
              <a:tr h="1506799">
                <a:tc>
                  <a:txBody>
                    <a:bodyPr/>
                    <a:lstStyle/>
                    <a:p>
                      <a:r>
                        <a:rPr lang="ar-EG" sz="1600" b="1" dirty="0" smtClean="0"/>
                        <a:t>80%</a:t>
                      </a:r>
                      <a:endParaRPr lang="en-US" sz="1600" b="1" dirty="0"/>
                    </a:p>
                  </a:txBody>
                  <a:tcPr/>
                </a:tc>
                <a:tc>
                  <a:txBody>
                    <a:bodyPr/>
                    <a:lstStyle/>
                    <a:p>
                      <a:pPr algn="r" rtl="1"/>
                      <a:r>
                        <a:rPr lang="ar-EG" sz="1600" b="1" dirty="0" smtClean="0"/>
                        <a:t>تمت رحلة</a:t>
                      </a:r>
                      <a:r>
                        <a:rPr lang="ar-EG" sz="1600" b="1" baseline="0" dirty="0" smtClean="0"/>
                        <a:t> </a:t>
                      </a:r>
                      <a:r>
                        <a:rPr lang="ar-EG" sz="1600" b="1" dirty="0" smtClean="0"/>
                        <a:t> إلى الشامي</a:t>
                      </a:r>
                      <a:r>
                        <a:rPr lang="ar-EG" sz="1600" b="1" baseline="0" dirty="0" smtClean="0"/>
                        <a:t>  ورحلة إلى مدن الشرق لتوزيع صناديق التبرعات ولم تتم زيارة بقية مدن الشمال </a:t>
                      </a:r>
                      <a:endParaRPr lang="en-US" sz="1600" b="1" dirty="0"/>
                    </a:p>
                  </a:txBody>
                  <a:tcPr/>
                </a:tc>
                <a:tc>
                  <a:txBody>
                    <a:bodyPr/>
                    <a:lstStyle/>
                    <a:p>
                      <a:pPr algn="r"/>
                      <a:r>
                        <a:rPr lang="ar-EG" sz="1600" b="1" dirty="0" smtClean="0"/>
                        <a:t>زيارة مدن الشمال </a:t>
                      </a:r>
                      <a:endParaRPr lang="en-US" sz="16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ar-EG" sz="1600" b="1" dirty="0" smtClean="0"/>
                        <a:t>إقامة  رحلتي عمل إلى الداخل </a:t>
                      </a:r>
                      <a:endParaRPr lang="en-US" sz="16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57542">
                <a:tc>
                  <a:txBody>
                    <a:bodyPr/>
                    <a:lstStyle/>
                    <a:p>
                      <a:r>
                        <a:rPr lang="ar-EG" sz="1600" b="1" dirty="0" smtClean="0"/>
                        <a:t>60%</a:t>
                      </a:r>
                      <a:endParaRPr lang="en-US" sz="1600" b="1" dirty="0"/>
                    </a:p>
                  </a:txBody>
                  <a:tcPr/>
                </a:tc>
                <a:tc>
                  <a:txBody>
                    <a:bodyPr/>
                    <a:lstStyle/>
                    <a:p>
                      <a:pPr algn="r" rtl="1"/>
                      <a:r>
                        <a:rPr lang="ar-EG" sz="1600" b="1" dirty="0" smtClean="0"/>
                        <a:t>تمت</a:t>
                      </a:r>
                      <a:r>
                        <a:rPr lang="ar-EG" sz="1600" b="1" baseline="0" dirty="0" smtClean="0"/>
                        <a:t> زيارة 5 دول إفريقية بالإضافة للجزائر والأردن </a:t>
                      </a:r>
                      <a:endParaRPr lang="en-US" sz="1600" b="1" dirty="0"/>
                    </a:p>
                  </a:txBody>
                  <a:tcPr/>
                </a:tc>
                <a:tc>
                  <a:txBody>
                    <a:bodyPr/>
                    <a:lstStyle/>
                    <a:p>
                      <a:pPr algn="r"/>
                      <a:r>
                        <a:rPr lang="ar-EG" sz="1600" b="1" dirty="0" smtClean="0"/>
                        <a:t>رحلة</a:t>
                      </a:r>
                      <a:r>
                        <a:rPr lang="ar-EG" sz="1600" b="1" baseline="0" dirty="0" smtClean="0"/>
                        <a:t> إلى </a:t>
                      </a:r>
                      <a:r>
                        <a:rPr lang="ar-EG" sz="1600" b="1" dirty="0" smtClean="0"/>
                        <a:t>الخليج وتركيا ودول المغرب العربي  وإفريقيا</a:t>
                      </a:r>
                      <a:r>
                        <a:rPr lang="ar-EG" sz="1600" b="1" baseline="0" dirty="0" smtClean="0"/>
                        <a:t> . </a:t>
                      </a:r>
                      <a:endParaRPr lang="en-US" sz="1600" b="1" dirty="0"/>
                    </a:p>
                  </a:txBody>
                  <a:tcPr>
                    <a:lnT w="12700" cap="flat" cmpd="sng" algn="ctr">
                      <a:solidFill>
                        <a:schemeClr val="tx1"/>
                      </a:solidFill>
                      <a:prstDash val="solid"/>
                      <a:round/>
                      <a:headEnd type="none" w="med" len="med"/>
                      <a:tailEnd type="none" w="med" len="med"/>
                    </a:lnT>
                  </a:tcPr>
                </a:tc>
                <a:tc>
                  <a:txBody>
                    <a:bodyPr/>
                    <a:lstStyle/>
                    <a:p>
                      <a:pPr algn="r"/>
                      <a:r>
                        <a:rPr lang="ar-EG" sz="1600" b="1" dirty="0" smtClean="0"/>
                        <a:t>إقامة (2) رحلات عمل إلى الخارج</a:t>
                      </a:r>
                      <a:endParaRPr lang="en-US" sz="1600" b="1" dirty="0"/>
                    </a:p>
                  </a:txBody>
                  <a:tcPr>
                    <a:lnT w="12700" cap="flat" cmpd="sng" algn="ctr">
                      <a:solidFill>
                        <a:schemeClr val="tx1"/>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219200" y="274638"/>
            <a:ext cx="6858000" cy="868362"/>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ar-EG" dirty="0" smtClean="0"/>
              <a:t>أولا : المنجز من الخطة التشغيلية 2023</a:t>
            </a:r>
            <a:endParaRPr lang="en-US" dirty="0"/>
          </a:p>
        </p:txBody>
      </p:sp>
      <p:graphicFrame>
        <p:nvGraphicFramePr>
          <p:cNvPr id="4" name="Espace réservé du contenu 3"/>
          <p:cNvGraphicFramePr>
            <a:graphicFrameLocks/>
          </p:cNvGraphicFramePr>
          <p:nvPr/>
        </p:nvGraphicFramePr>
        <p:xfrm>
          <a:off x="457200" y="1447802"/>
          <a:ext cx="8382000" cy="4343401"/>
        </p:xfrm>
        <a:graphic>
          <a:graphicData uri="http://schemas.openxmlformats.org/drawingml/2006/table">
            <a:tbl>
              <a:tblPr firstRow="1" bandRow="1">
                <a:tableStyleId>{5C22544A-7EE6-4342-B048-85BDC9FD1C3A}</a:tableStyleId>
              </a:tblPr>
              <a:tblGrid>
                <a:gridCol w="1828800"/>
                <a:gridCol w="2362200"/>
                <a:gridCol w="2095500"/>
                <a:gridCol w="2095500"/>
              </a:tblGrid>
              <a:tr h="418698">
                <a:tc>
                  <a:txBody>
                    <a:bodyPr/>
                    <a:lstStyle/>
                    <a:p>
                      <a:r>
                        <a:rPr lang="ar-EG" dirty="0" smtClean="0"/>
                        <a:t>نسبة الإنجاز  </a:t>
                      </a:r>
                      <a:endParaRPr lang="en-US" dirty="0"/>
                    </a:p>
                  </a:txBody>
                  <a:tcPr/>
                </a:tc>
                <a:tc>
                  <a:txBody>
                    <a:bodyPr/>
                    <a:lstStyle/>
                    <a:p>
                      <a:r>
                        <a:rPr lang="ar-EG" dirty="0" smtClean="0"/>
                        <a:t>المنجز</a:t>
                      </a:r>
                      <a:r>
                        <a:rPr lang="ar-EG" baseline="0" dirty="0" smtClean="0"/>
                        <a:t> من الخطة </a:t>
                      </a:r>
                      <a:endParaRPr lang="en-US" dirty="0"/>
                    </a:p>
                  </a:txBody>
                  <a:tcPr/>
                </a:tc>
                <a:tc>
                  <a:txBody>
                    <a:bodyPr/>
                    <a:lstStyle/>
                    <a:p>
                      <a:r>
                        <a:rPr lang="ar-EG" dirty="0" smtClean="0"/>
                        <a:t>الإجراءات التنفيذية</a:t>
                      </a:r>
                      <a:endParaRPr lang="en-US" dirty="0"/>
                    </a:p>
                  </a:txBody>
                  <a:tcPr/>
                </a:tc>
                <a:tc>
                  <a:txBody>
                    <a:bodyPr/>
                    <a:lstStyle/>
                    <a:p>
                      <a:r>
                        <a:rPr lang="ar-EG" dirty="0" smtClean="0"/>
                        <a:t>الأهداف التشغيلية </a:t>
                      </a:r>
                      <a:endParaRPr lang="en-US" dirty="0"/>
                    </a:p>
                  </a:txBody>
                  <a:tcPr/>
                </a:tc>
              </a:tr>
              <a:tr h="2563937">
                <a:tc>
                  <a:txBody>
                    <a:bodyPr/>
                    <a:lstStyle/>
                    <a:p>
                      <a:r>
                        <a:rPr lang="ar-EG" sz="1600" b="1" dirty="0" smtClean="0"/>
                        <a:t>50%</a:t>
                      </a:r>
                      <a:endParaRPr lang="en-US" sz="1600" b="1" dirty="0"/>
                    </a:p>
                  </a:txBody>
                  <a:tcPr/>
                </a:tc>
                <a:tc>
                  <a:txBody>
                    <a:bodyPr/>
                    <a:lstStyle/>
                    <a:p>
                      <a:pPr algn="r" rtl="1"/>
                      <a:r>
                        <a:rPr lang="ar-EG" sz="1800" b="1" dirty="0" smtClean="0"/>
                        <a:t>تمت اتفاقية مع المركز الوطني للأنكولوجيا  وتم إعداد مشروع اتفاقية</a:t>
                      </a:r>
                      <a:r>
                        <a:rPr lang="ar-EG" sz="1800" b="1" baseline="0" dirty="0" smtClean="0"/>
                        <a:t> مع مستشفى الشيخ زايد والعيادة المجمعة  </a:t>
                      </a:r>
                      <a:r>
                        <a:rPr lang="ar-EG" sz="1800" b="1" dirty="0" smtClean="0"/>
                        <a:t> </a:t>
                      </a:r>
                      <a:endParaRPr lang="en-US" sz="1800" b="1" dirty="0"/>
                    </a:p>
                  </a:txBody>
                  <a:tcPr/>
                </a:tc>
                <a:tc>
                  <a:txBody>
                    <a:bodyPr/>
                    <a:lstStyle/>
                    <a:p>
                      <a:pPr algn="r"/>
                      <a:r>
                        <a:rPr lang="ar-EG" sz="2000" b="1" dirty="0" smtClean="0"/>
                        <a:t>زيارة هذه المستشفيات وتحديد مواعيد للقاءات ثنائية </a:t>
                      </a:r>
                      <a:endParaRPr lang="en-US" sz="2000" b="1" dirty="0"/>
                    </a:p>
                  </a:txBody>
                  <a:tcPr>
                    <a:lnB w="12700" cap="flat" cmpd="sng" algn="ctr">
                      <a:solidFill>
                        <a:schemeClr val="tx1"/>
                      </a:solidFill>
                      <a:prstDash val="solid"/>
                      <a:round/>
                      <a:headEnd type="none" w="med" len="med"/>
                      <a:tailEnd type="none" w="med" len="med"/>
                    </a:lnB>
                  </a:tcPr>
                </a:tc>
                <a:tc>
                  <a:txBody>
                    <a:bodyPr/>
                    <a:lstStyle/>
                    <a:p>
                      <a:pPr algn="r"/>
                      <a:r>
                        <a:rPr lang="ar-EG" sz="2400" b="1" dirty="0" smtClean="0"/>
                        <a:t>القيام</a:t>
                      </a:r>
                      <a:r>
                        <a:rPr lang="ar-EG" sz="2400" b="1" baseline="0" dirty="0" smtClean="0"/>
                        <a:t> باتفاقيتين </a:t>
                      </a:r>
                      <a:r>
                        <a:rPr lang="ar-EG" sz="2400" b="1" dirty="0" smtClean="0"/>
                        <a:t> جديدتين</a:t>
                      </a:r>
                      <a:r>
                        <a:rPr lang="ar-EG" sz="2400" b="1" baseline="0" dirty="0" smtClean="0"/>
                        <a:t> </a:t>
                      </a:r>
                      <a:r>
                        <a:rPr lang="ar-EG" sz="2400" b="1" dirty="0" smtClean="0"/>
                        <a:t>مع المستشفيات الوطنية</a:t>
                      </a:r>
                      <a:endParaRPr lang="en-US" sz="2400" b="1" dirty="0"/>
                    </a:p>
                  </a:txBody>
                  <a:tcPr>
                    <a:lnB w="12700" cap="flat" cmpd="sng" algn="ctr">
                      <a:solidFill>
                        <a:schemeClr val="tx1"/>
                      </a:solidFill>
                      <a:prstDash val="solid"/>
                      <a:round/>
                      <a:headEnd type="none" w="med" len="med"/>
                      <a:tailEnd type="none" w="med" len="med"/>
                    </a:lnB>
                  </a:tcPr>
                </a:tc>
              </a:tr>
              <a:tr h="1360766">
                <a:tc>
                  <a:txBody>
                    <a:bodyPr/>
                    <a:lstStyle/>
                    <a:p>
                      <a:r>
                        <a:rPr lang="ar-EG" sz="1600" b="1" dirty="0" smtClean="0"/>
                        <a:t>0%</a:t>
                      </a:r>
                      <a:endParaRPr lang="en-US" sz="1600" b="1" dirty="0"/>
                    </a:p>
                  </a:txBody>
                  <a:tcPr/>
                </a:tc>
                <a:tc>
                  <a:txBody>
                    <a:bodyPr/>
                    <a:lstStyle/>
                    <a:p>
                      <a:pPr algn="r" rtl="1"/>
                      <a:r>
                        <a:rPr lang="ar-EG" sz="1600" b="1" dirty="0" smtClean="0"/>
                        <a:t>لم يتم </a:t>
                      </a:r>
                      <a:endParaRPr lang="en-US" sz="1600" b="1" dirty="0"/>
                    </a:p>
                  </a:txBody>
                  <a:tcPr/>
                </a:tc>
                <a:tc>
                  <a:txBody>
                    <a:bodyPr/>
                    <a:lstStyle/>
                    <a:p>
                      <a:pPr algn="r"/>
                      <a:r>
                        <a:rPr lang="ar-EG" sz="1600" b="1" dirty="0" smtClean="0"/>
                        <a:t>فتح 3 مقرات في هذه الولايات  </a:t>
                      </a:r>
                      <a:endParaRPr lang="en-US" sz="1600" b="1" dirty="0"/>
                    </a:p>
                  </a:txBody>
                  <a:tcPr>
                    <a:lnT w="12700" cap="flat" cmpd="sng" algn="ctr">
                      <a:solidFill>
                        <a:schemeClr val="tx1"/>
                      </a:solidFill>
                      <a:prstDash val="solid"/>
                      <a:round/>
                      <a:headEnd type="none" w="med" len="med"/>
                      <a:tailEnd type="none" w="med" len="med"/>
                    </a:lnT>
                  </a:tcPr>
                </a:tc>
                <a:tc>
                  <a:txBody>
                    <a:bodyPr/>
                    <a:lstStyle/>
                    <a:p>
                      <a:pPr algn="r"/>
                      <a:r>
                        <a:rPr lang="ar-EG" sz="2400" b="1" dirty="0" smtClean="0"/>
                        <a:t>اعتماد 3 ممثلين في ثلاث ولايات داخلية كبرى </a:t>
                      </a:r>
                      <a:endParaRPr lang="en-US" sz="2400" b="1" dirty="0"/>
                    </a:p>
                  </a:txBody>
                  <a:tcPr>
                    <a:lnT w="12700" cap="flat" cmpd="sng" algn="ctr">
                      <a:solidFill>
                        <a:schemeClr val="tx1"/>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447800" y="304800"/>
            <a:ext cx="6400800" cy="838200"/>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ar-EG" dirty="0" smtClean="0"/>
              <a:t>أولا : المنجز من الخطة التشغيلية 2023</a:t>
            </a:r>
            <a:endParaRPr lang="en-US" dirty="0"/>
          </a:p>
        </p:txBody>
      </p:sp>
      <p:graphicFrame>
        <p:nvGraphicFramePr>
          <p:cNvPr id="4" name="Espace réservé du contenu 3"/>
          <p:cNvGraphicFramePr>
            <a:graphicFrameLocks/>
          </p:cNvGraphicFramePr>
          <p:nvPr/>
        </p:nvGraphicFramePr>
        <p:xfrm>
          <a:off x="304800" y="1494074"/>
          <a:ext cx="8534400" cy="4450080"/>
        </p:xfrm>
        <a:graphic>
          <a:graphicData uri="http://schemas.openxmlformats.org/drawingml/2006/table">
            <a:tbl>
              <a:tblPr firstRow="1" bandRow="1">
                <a:tableStyleId>{5C22544A-7EE6-4342-B048-85BDC9FD1C3A}</a:tableStyleId>
              </a:tblPr>
              <a:tblGrid>
                <a:gridCol w="1331052"/>
                <a:gridCol w="2936148"/>
                <a:gridCol w="2133600"/>
                <a:gridCol w="2133600"/>
              </a:tblGrid>
              <a:tr h="311090">
                <a:tc>
                  <a:txBody>
                    <a:bodyPr/>
                    <a:lstStyle/>
                    <a:p>
                      <a:r>
                        <a:rPr lang="ar-EG" dirty="0" smtClean="0"/>
                        <a:t>نسبة الإنجاز </a:t>
                      </a:r>
                      <a:endParaRPr lang="en-US" dirty="0"/>
                    </a:p>
                  </a:txBody>
                  <a:tcPr/>
                </a:tc>
                <a:tc>
                  <a:txBody>
                    <a:bodyPr/>
                    <a:lstStyle/>
                    <a:p>
                      <a:pPr algn="ctr"/>
                      <a:r>
                        <a:rPr lang="ar-EG" dirty="0" smtClean="0"/>
                        <a:t>المنجز</a:t>
                      </a:r>
                      <a:r>
                        <a:rPr lang="ar-EG" baseline="0" dirty="0" smtClean="0"/>
                        <a:t> من الخطة </a:t>
                      </a:r>
                      <a:endParaRPr lang="en-US" dirty="0"/>
                    </a:p>
                  </a:txBody>
                  <a:tcPr/>
                </a:tc>
                <a:tc>
                  <a:txBody>
                    <a:bodyPr/>
                    <a:lstStyle/>
                    <a:p>
                      <a:r>
                        <a:rPr lang="ar-EG" dirty="0" smtClean="0"/>
                        <a:t>الإجراءات التنفيذية</a:t>
                      </a:r>
                      <a:endParaRPr lang="en-US" dirty="0"/>
                    </a:p>
                  </a:txBody>
                  <a:tcPr/>
                </a:tc>
                <a:tc>
                  <a:txBody>
                    <a:bodyPr/>
                    <a:lstStyle/>
                    <a:p>
                      <a:r>
                        <a:rPr lang="ar-EG" dirty="0" smtClean="0"/>
                        <a:t>الأهداف التشغيلية </a:t>
                      </a:r>
                      <a:endParaRPr lang="en-US" dirty="0"/>
                    </a:p>
                  </a:txBody>
                  <a:tcPr/>
                </a:tc>
              </a:tr>
              <a:tr h="1529527">
                <a:tc>
                  <a:txBody>
                    <a:bodyPr/>
                    <a:lstStyle/>
                    <a:p>
                      <a:r>
                        <a:rPr lang="ar-EG" sz="1600" b="1" dirty="0" smtClean="0"/>
                        <a:t>80%</a:t>
                      </a:r>
                      <a:endParaRPr lang="en-US" sz="1600" b="1" dirty="0"/>
                    </a:p>
                  </a:txBody>
                  <a:tcPr/>
                </a:tc>
                <a:tc>
                  <a:txBody>
                    <a:bodyPr/>
                    <a:lstStyle/>
                    <a:p>
                      <a:pPr algn="r"/>
                      <a:r>
                        <a:rPr lang="ar-EG" sz="1600" b="1" dirty="0" smtClean="0"/>
                        <a:t>تم اكتتاب موظف متفرغ</a:t>
                      </a:r>
                      <a:r>
                        <a:rPr lang="ar-EG" sz="1600" b="1" baseline="0" dirty="0" smtClean="0"/>
                        <a:t> للإنتاج الإعلامي وتم تكوين لجنة تتوزع على ملفات الإعلام للتركيز على النشر في جميع الوسائط وتم التعاقد مع قناتين تلفزيونيتين  لمواكبة الأنشطة والحملات   </a:t>
                      </a:r>
                      <a:endParaRPr lang="en-US" sz="1600" b="1" dirty="0"/>
                    </a:p>
                  </a:txBody>
                  <a:tcPr/>
                </a:tc>
                <a:tc>
                  <a:txBody>
                    <a:bodyPr/>
                    <a:lstStyle/>
                    <a:p>
                      <a:pPr algn="r"/>
                      <a:r>
                        <a:rPr lang="ar-EG" sz="1600" b="1" dirty="0" smtClean="0"/>
                        <a:t>تكوين وتطوير لجنة الإعلام واكتتاب موظف متفرغ للإعلام صاحب كفاءة +خرجة إعلامية شهرية في قناة تلفزيونية +مسك جميع ملفات الإعلام من طرف لجنته </a:t>
                      </a:r>
                      <a:endParaRPr lang="en-US" sz="1600" b="1" dirty="0"/>
                    </a:p>
                  </a:txBody>
                  <a:tcPr/>
                </a:tc>
                <a:tc>
                  <a:txBody>
                    <a:bodyPr/>
                    <a:lstStyle/>
                    <a:p>
                      <a:pPr algn="r"/>
                      <a:r>
                        <a:rPr lang="ar-EG" sz="2400" b="1" dirty="0" smtClean="0"/>
                        <a:t>حضور فاعل في الإعلام الرسمي  والخاص ووسائل التوصل الاجتماعي</a:t>
                      </a:r>
                      <a:endParaRPr lang="en-US" sz="2400" b="1" dirty="0"/>
                    </a:p>
                  </a:txBody>
                  <a:tcPr>
                    <a:lnB w="12700" cap="flat" cmpd="sng" algn="ctr">
                      <a:solidFill>
                        <a:schemeClr val="tx1"/>
                      </a:solidFill>
                      <a:prstDash val="solid"/>
                      <a:round/>
                      <a:headEnd type="none" w="med" len="med"/>
                      <a:tailEnd type="none" w="med" len="med"/>
                    </a:lnB>
                  </a:tcPr>
                </a:tc>
              </a:tr>
              <a:tr h="2151708">
                <a:tc>
                  <a:txBody>
                    <a:bodyPr/>
                    <a:lstStyle/>
                    <a:p>
                      <a:endParaRPr lang="ar-EG" sz="1600" b="1" dirty="0" smtClean="0"/>
                    </a:p>
                    <a:p>
                      <a:r>
                        <a:rPr lang="ar-EG" sz="1600" b="1" dirty="0" smtClean="0"/>
                        <a:t>100%</a:t>
                      </a:r>
                      <a:endParaRPr lang="en-US" sz="1600" b="1" dirty="0"/>
                    </a:p>
                  </a:txBody>
                  <a:tcPr/>
                </a:tc>
                <a:tc>
                  <a:txBody>
                    <a:bodyPr/>
                    <a:lstStyle/>
                    <a:p>
                      <a:pPr algn="r" rtl="1"/>
                      <a:r>
                        <a:rPr lang="ar-EG" sz="1600" b="1" dirty="0" smtClean="0"/>
                        <a:t>تم إنشاء الوحدتين وقد</a:t>
                      </a:r>
                      <a:r>
                        <a:rPr lang="ar-EG" sz="1600" b="1" baseline="0" dirty="0" smtClean="0"/>
                        <a:t> صممت وحدة المشاريع جميع خدمات الجمعية على شكل مشاريع جاهزة للتسويق  وتم تصميم المستشفى على شكل أربع مشاريع للتسويق حسب الطوابق تبين تكاليف كل طابق على حدة </a:t>
                      </a:r>
                    </a:p>
                    <a:p>
                      <a:pPr algn="r" rtl="1"/>
                      <a:r>
                        <a:rPr lang="ar-EG" sz="1600" b="1" baseline="0" dirty="0" smtClean="0"/>
                        <a:t>- كما تسلمت وحدة التوعية والتحسيس مهامها وأشرفت على حملات التوعية </a:t>
                      </a:r>
                      <a:r>
                        <a:rPr lang="ar-EG" sz="1600" b="1" baseline="0" dirty="0" err="1" smtClean="0"/>
                        <a:t>المقامه</a:t>
                      </a:r>
                      <a:r>
                        <a:rPr lang="ar-EG" sz="1600" b="1" baseline="0" dirty="0" smtClean="0"/>
                        <a:t> هذه العام  </a:t>
                      </a:r>
                      <a:r>
                        <a:rPr lang="ar-EG" sz="1600" b="1" baseline="0" dirty="0" err="1" smtClean="0"/>
                        <a:t>كماتم</a:t>
                      </a:r>
                      <a:r>
                        <a:rPr lang="ar-EG" sz="1600" b="1" baseline="0" dirty="0" smtClean="0"/>
                        <a:t> استحداث وحدة </a:t>
                      </a:r>
                      <a:r>
                        <a:rPr lang="ar-EG" sz="1600" b="1" baseline="0" dirty="0" err="1" smtClean="0"/>
                        <a:t>للموزعي</a:t>
                      </a:r>
                      <a:r>
                        <a:rPr lang="ar-EG" sz="1600" b="1" baseline="0" dirty="0" smtClean="0"/>
                        <a:t> الصناديق </a:t>
                      </a:r>
                      <a:endParaRPr lang="en-US" sz="1600" b="1" dirty="0"/>
                    </a:p>
                  </a:txBody>
                  <a:tcPr/>
                </a:tc>
                <a:tc>
                  <a:txBody>
                    <a:bodyPr/>
                    <a:lstStyle/>
                    <a:p>
                      <a:pPr algn="r"/>
                      <a:r>
                        <a:rPr lang="ar-EG" sz="1400" b="1" dirty="0" smtClean="0"/>
                        <a:t> </a:t>
                      </a:r>
                      <a:r>
                        <a:rPr lang="ar-EG" sz="1600" b="1" dirty="0" smtClean="0"/>
                        <a:t>-إضافة إدارة المشاريع إلى البنية الإدارية + وحدة التحسيس والتوعية بدلا من ملف التعبئة والتحسيس </a:t>
                      </a:r>
                      <a:endParaRPr lang="en-US" sz="1400" b="1" dirty="0"/>
                    </a:p>
                  </a:txBody>
                  <a:tcPr>
                    <a:lnB w="12700" cap="flat" cmpd="sng" algn="ctr">
                      <a:solidFill>
                        <a:schemeClr val="tx1"/>
                      </a:solidFill>
                      <a:prstDash val="solid"/>
                      <a:round/>
                      <a:headEnd type="none" w="med" len="med"/>
                      <a:tailEnd type="none" w="med" len="med"/>
                    </a:lnB>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EG" sz="2400" b="1" dirty="0" smtClean="0"/>
                        <a:t>حبك البنية الإدارية للجمعية </a:t>
                      </a:r>
                      <a:endParaRPr lang="en-US" sz="2400" b="1" dirty="0" smtClean="0"/>
                    </a:p>
                    <a:p>
                      <a:pPr algn="r"/>
                      <a:endParaRPr lang="en-US" sz="24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295400" y="274638"/>
            <a:ext cx="7162800" cy="715962"/>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ar-EG" dirty="0" smtClean="0"/>
              <a:t>أولا : المنجز من الخطة التشغيلية 2023</a:t>
            </a:r>
            <a:endParaRPr lang="en-US" dirty="0"/>
          </a:p>
        </p:txBody>
      </p:sp>
      <p:graphicFrame>
        <p:nvGraphicFramePr>
          <p:cNvPr id="4" name="Espace réservé du contenu 3"/>
          <p:cNvGraphicFramePr>
            <a:graphicFrameLocks/>
          </p:cNvGraphicFramePr>
          <p:nvPr/>
        </p:nvGraphicFramePr>
        <p:xfrm>
          <a:off x="381000" y="1352448"/>
          <a:ext cx="8153400" cy="4210155"/>
        </p:xfrm>
        <a:graphic>
          <a:graphicData uri="http://schemas.openxmlformats.org/drawingml/2006/table">
            <a:tbl>
              <a:tblPr firstRow="1" bandRow="1">
                <a:tableStyleId>{5C22544A-7EE6-4342-B048-85BDC9FD1C3A}</a:tableStyleId>
              </a:tblPr>
              <a:tblGrid>
                <a:gridCol w="2038350"/>
                <a:gridCol w="2038350"/>
                <a:gridCol w="2038350"/>
                <a:gridCol w="2038350"/>
              </a:tblGrid>
              <a:tr h="396308">
                <a:tc>
                  <a:txBody>
                    <a:bodyPr/>
                    <a:lstStyle/>
                    <a:p>
                      <a:r>
                        <a:rPr lang="ar-EG" dirty="0" smtClean="0"/>
                        <a:t>نسبة الإنجاز </a:t>
                      </a:r>
                      <a:endParaRPr lang="en-US" dirty="0"/>
                    </a:p>
                  </a:txBody>
                  <a:tcPr/>
                </a:tc>
                <a:tc>
                  <a:txBody>
                    <a:bodyPr/>
                    <a:lstStyle/>
                    <a:p>
                      <a:r>
                        <a:rPr lang="ar-EG" dirty="0" smtClean="0"/>
                        <a:t>المنجز</a:t>
                      </a:r>
                      <a:r>
                        <a:rPr lang="ar-EG" baseline="0" dirty="0" smtClean="0"/>
                        <a:t> من الخطة </a:t>
                      </a:r>
                      <a:endParaRPr lang="en-US" dirty="0"/>
                    </a:p>
                  </a:txBody>
                  <a:tcPr/>
                </a:tc>
                <a:tc>
                  <a:txBody>
                    <a:bodyPr/>
                    <a:lstStyle/>
                    <a:p>
                      <a:r>
                        <a:rPr lang="ar-EG" dirty="0" smtClean="0"/>
                        <a:t>الإجراءات التنفيذية</a:t>
                      </a:r>
                      <a:endParaRPr lang="en-US" dirty="0"/>
                    </a:p>
                  </a:txBody>
                  <a:tcPr/>
                </a:tc>
                <a:tc>
                  <a:txBody>
                    <a:bodyPr/>
                    <a:lstStyle/>
                    <a:p>
                      <a:r>
                        <a:rPr lang="ar-EG" dirty="0" smtClean="0"/>
                        <a:t>الأهداف التشغيلية </a:t>
                      </a:r>
                      <a:endParaRPr lang="en-US" dirty="0"/>
                    </a:p>
                  </a:txBody>
                  <a:tcPr/>
                </a:tc>
              </a:tr>
              <a:tr h="1420104">
                <a:tc>
                  <a:txBody>
                    <a:bodyPr/>
                    <a:lstStyle/>
                    <a:p>
                      <a:r>
                        <a:rPr lang="ar-EG" sz="1600" b="1" dirty="0" smtClean="0"/>
                        <a:t>200%</a:t>
                      </a:r>
                      <a:endParaRPr lang="en-US" sz="1600" b="1" dirty="0"/>
                    </a:p>
                  </a:txBody>
                  <a:tcPr/>
                </a:tc>
                <a:tc>
                  <a:txBody>
                    <a:bodyPr/>
                    <a:lstStyle/>
                    <a:p>
                      <a:pPr algn="r"/>
                      <a:r>
                        <a:rPr lang="ar-EG" sz="1600" b="1" dirty="0" smtClean="0"/>
                        <a:t>تم قضاء دين</a:t>
                      </a:r>
                      <a:r>
                        <a:rPr lang="ar-EG" sz="1600" b="1" baseline="0" dirty="0" smtClean="0"/>
                        <a:t> الأرض كله بفضل الله ثم بالسعي الحثيث من رئيس المكتب التنفيذي وجهوده المضنية في رحلة إفريقيا </a:t>
                      </a:r>
                      <a:endParaRPr lang="en-US" sz="1600" b="1" dirty="0"/>
                    </a:p>
                  </a:txBody>
                  <a:tcPr/>
                </a:tc>
                <a:tc>
                  <a:txBody>
                    <a:bodyPr/>
                    <a:lstStyle/>
                    <a:p>
                      <a:pPr algn="r"/>
                      <a:r>
                        <a:rPr lang="ar-EG" sz="2000" b="1" dirty="0" smtClean="0"/>
                        <a:t>تصميمه كمشروع وتسويقه  </a:t>
                      </a:r>
                      <a:endParaRPr lang="en-US" sz="2000" b="1" dirty="0"/>
                    </a:p>
                  </a:txBody>
                  <a:tcPr>
                    <a:lnB w="12700" cap="flat" cmpd="sng" algn="ctr">
                      <a:solidFill>
                        <a:schemeClr val="tx1"/>
                      </a:solidFill>
                      <a:prstDash val="solid"/>
                      <a:round/>
                      <a:headEnd type="none" w="med" len="med"/>
                      <a:tailEnd type="none" w="med" len="med"/>
                    </a:lnB>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EG" sz="2400" b="1" dirty="0" smtClean="0"/>
                        <a:t>نسبة قضاء 50% من دين الأرض</a:t>
                      </a:r>
                      <a:endParaRPr lang="en-US" sz="2400" b="1" dirty="0" smtClean="0"/>
                    </a:p>
                    <a:p>
                      <a:pPr algn="r"/>
                      <a:endParaRPr lang="en-US" sz="2400" b="1" dirty="0"/>
                    </a:p>
                  </a:txBody>
                  <a:tcPr>
                    <a:lnB w="12700" cap="flat" cmpd="sng" algn="ctr">
                      <a:solidFill>
                        <a:schemeClr val="tx1"/>
                      </a:solidFill>
                      <a:prstDash val="solid"/>
                      <a:round/>
                      <a:headEnd type="none" w="med" len="med"/>
                      <a:tailEnd type="none" w="med" len="med"/>
                    </a:lnB>
                  </a:tcPr>
                </a:tc>
              </a:tr>
              <a:tr h="2393743">
                <a:tc>
                  <a:txBody>
                    <a:bodyPr/>
                    <a:lstStyle/>
                    <a:p>
                      <a:r>
                        <a:rPr lang="ar-EG" sz="1600" b="1" dirty="0" smtClean="0"/>
                        <a:t>0</a:t>
                      </a:r>
                      <a:r>
                        <a:rPr lang="ar-EG" sz="1800" b="1" dirty="0" smtClean="0"/>
                        <a:t>%</a:t>
                      </a:r>
                      <a:endParaRPr lang="en-US" sz="1600" b="1" dirty="0"/>
                    </a:p>
                  </a:txBody>
                  <a:tcPr/>
                </a:tc>
                <a:tc>
                  <a:txBody>
                    <a:bodyPr/>
                    <a:lstStyle/>
                    <a:p>
                      <a:pPr algn="r" rtl="1"/>
                      <a:r>
                        <a:rPr lang="ar-EG" sz="1800" b="1" dirty="0" smtClean="0"/>
                        <a:t>لم</a:t>
                      </a:r>
                      <a:r>
                        <a:rPr lang="ar-EG" sz="1800" b="1" baseline="0" dirty="0" smtClean="0"/>
                        <a:t> يتم </a:t>
                      </a:r>
                      <a:endParaRPr lang="en-US" sz="1800" b="1" dirty="0"/>
                    </a:p>
                  </a:txBody>
                  <a:tcPr/>
                </a:tc>
                <a:tc>
                  <a:txBody>
                    <a:bodyPr/>
                    <a:lstStyle/>
                    <a:p>
                      <a:pPr algn="r"/>
                      <a:r>
                        <a:rPr lang="ar-EG" sz="2400" b="1" dirty="0" smtClean="0"/>
                        <a:t>تصميمه وتسويقه </a:t>
                      </a:r>
                      <a:endParaRPr lang="en-US" sz="2400" b="1" dirty="0"/>
                    </a:p>
                  </a:txBody>
                  <a:tcPr>
                    <a:lnT w="12700" cap="flat" cmpd="sng" algn="ctr">
                      <a:solidFill>
                        <a:schemeClr val="tx1"/>
                      </a:solidFill>
                      <a:prstDash val="solid"/>
                      <a:round/>
                      <a:headEnd type="none" w="med" len="med"/>
                      <a:tailEnd type="none" w="med" len="med"/>
                    </a:lnT>
                  </a:tcPr>
                </a:tc>
                <a:tc>
                  <a:txBody>
                    <a:bodyPr/>
                    <a:lstStyle/>
                    <a:p>
                      <a:pPr algn="r"/>
                      <a:r>
                        <a:rPr lang="ar-EG" sz="2400" b="1" dirty="0" smtClean="0"/>
                        <a:t>إنشاء</a:t>
                      </a:r>
                      <a:r>
                        <a:rPr lang="ar-EG" sz="2400" b="1" baseline="0" dirty="0" smtClean="0"/>
                        <a:t> </a:t>
                      </a:r>
                      <a:r>
                        <a:rPr lang="ar-EG" sz="2400" b="1" dirty="0" smtClean="0"/>
                        <a:t>مشروع وقفي لصالح الجمعية </a:t>
                      </a:r>
                      <a:endParaRPr lang="en-US" sz="24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762000" y="274638"/>
            <a:ext cx="7543800" cy="868362"/>
          </a:xfrm>
        </p:spPr>
        <p:style>
          <a:lnRef idx="2">
            <a:schemeClr val="accent1"/>
          </a:lnRef>
          <a:fillRef idx="1">
            <a:schemeClr val="lt1"/>
          </a:fillRef>
          <a:effectRef idx="0">
            <a:schemeClr val="accent1"/>
          </a:effectRef>
          <a:fontRef idx="minor">
            <a:schemeClr val="dk1"/>
          </a:fontRef>
        </p:style>
        <p:txBody>
          <a:bodyPr/>
          <a:lstStyle/>
          <a:p>
            <a:pPr algn="ctr"/>
            <a:r>
              <a:rPr lang="ar-EG" dirty="0" smtClean="0"/>
              <a:t>أولا : المنجز من الخطة التشغيلية 2023</a:t>
            </a:r>
            <a:endParaRPr lang="en-US" dirty="0"/>
          </a:p>
        </p:txBody>
      </p:sp>
      <p:graphicFrame>
        <p:nvGraphicFramePr>
          <p:cNvPr id="4" name="Espace réservé du contenu 3"/>
          <p:cNvGraphicFramePr>
            <a:graphicFrameLocks/>
          </p:cNvGraphicFramePr>
          <p:nvPr/>
        </p:nvGraphicFramePr>
        <p:xfrm>
          <a:off x="457200" y="1371599"/>
          <a:ext cx="8534400" cy="4648200"/>
        </p:xfrm>
        <a:graphic>
          <a:graphicData uri="http://schemas.openxmlformats.org/drawingml/2006/table">
            <a:tbl>
              <a:tblPr firstRow="1" bandRow="1">
                <a:tableStyleId>{5C22544A-7EE6-4342-B048-85BDC9FD1C3A}</a:tableStyleId>
              </a:tblPr>
              <a:tblGrid>
                <a:gridCol w="2133600"/>
                <a:gridCol w="2133600"/>
                <a:gridCol w="2133600"/>
                <a:gridCol w="2133600"/>
              </a:tblGrid>
              <a:tr h="335780">
                <a:tc>
                  <a:txBody>
                    <a:bodyPr/>
                    <a:lstStyle/>
                    <a:p>
                      <a:r>
                        <a:rPr lang="ar-EG" dirty="0" smtClean="0"/>
                        <a:t>نسبة الإنجاز </a:t>
                      </a:r>
                      <a:endParaRPr lang="en-US" dirty="0"/>
                    </a:p>
                  </a:txBody>
                  <a:tcPr/>
                </a:tc>
                <a:tc>
                  <a:txBody>
                    <a:bodyPr/>
                    <a:lstStyle/>
                    <a:p>
                      <a:r>
                        <a:rPr lang="ar-EG" dirty="0" smtClean="0"/>
                        <a:t>المنجز</a:t>
                      </a:r>
                      <a:r>
                        <a:rPr lang="ar-EG" baseline="0" dirty="0" smtClean="0"/>
                        <a:t> من الخطة </a:t>
                      </a:r>
                      <a:endParaRPr lang="en-US" dirty="0"/>
                    </a:p>
                  </a:txBody>
                  <a:tcPr/>
                </a:tc>
                <a:tc>
                  <a:txBody>
                    <a:bodyPr/>
                    <a:lstStyle/>
                    <a:p>
                      <a:r>
                        <a:rPr lang="ar-EG" dirty="0" smtClean="0"/>
                        <a:t>الإجراءات التنفيذية</a:t>
                      </a:r>
                      <a:endParaRPr lang="en-US" dirty="0"/>
                    </a:p>
                  </a:txBody>
                  <a:tcPr/>
                </a:tc>
                <a:tc>
                  <a:txBody>
                    <a:bodyPr/>
                    <a:lstStyle/>
                    <a:p>
                      <a:r>
                        <a:rPr lang="ar-EG" dirty="0" smtClean="0"/>
                        <a:t>الأهداف التشغيلية </a:t>
                      </a:r>
                      <a:endParaRPr lang="en-US" dirty="0"/>
                    </a:p>
                  </a:txBody>
                  <a:tcPr/>
                </a:tc>
              </a:tr>
              <a:tr h="1091284">
                <a:tc>
                  <a:txBody>
                    <a:bodyPr/>
                    <a:lstStyle/>
                    <a:p>
                      <a:r>
                        <a:rPr lang="ar-EG" sz="1400" b="1" dirty="0" smtClean="0"/>
                        <a:t>100%</a:t>
                      </a:r>
                      <a:endParaRPr lang="en-US" sz="1400" b="1" dirty="0"/>
                    </a:p>
                  </a:txBody>
                  <a:tcPr/>
                </a:tc>
                <a:tc>
                  <a:txBody>
                    <a:bodyPr/>
                    <a:lstStyle/>
                    <a:p>
                      <a:pPr algn="r"/>
                      <a:r>
                        <a:rPr lang="fr-BE" sz="1200" b="1" dirty="0" smtClean="0"/>
                        <a:t> </a:t>
                      </a:r>
                      <a:r>
                        <a:rPr lang="ar-EG" sz="1600" b="1" baseline="0" dirty="0" smtClean="0"/>
                        <a:t> </a:t>
                      </a:r>
                      <a:r>
                        <a:rPr lang="fr-BE" sz="1600" b="1" baseline="0" dirty="0" smtClean="0"/>
                        <a:t>GTI</a:t>
                      </a:r>
                      <a:r>
                        <a:rPr lang="ar-EG" sz="1600" b="1" dirty="0" smtClean="0"/>
                        <a:t>تستخدم</a:t>
                      </a:r>
                      <a:r>
                        <a:rPr lang="ar-EG" sz="1600" b="1" baseline="0" dirty="0" smtClean="0"/>
                        <a:t> الجمعية البرنامج المعروف  بدقته المحاسبية</a:t>
                      </a:r>
                      <a:endParaRPr lang="fr-BE" sz="1200" b="1" baseline="0" dirty="0" smtClean="0"/>
                    </a:p>
                    <a:p>
                      <a:pPr algn="r"/>
                      <a:r>
                        <a:rPr lang="ar-EG" sz="1200" b="1" dirty="0" smtClean="0"/>
                        <a:t>كما يتم إعداد</a:t>
                      </a:r>
                      <a:r>
                        <a:rPr lang="ar-EG" sz="1200" b="1" baseline="0" dirty="0" smtClean="0"/>
                        <a:t> تقرير مالي شهري  ونشره على صفحة الجمعية </a:t>
                      </a:r>
                      <a:endParaRPr lang="en-US" sz="1200" b="1" dirty="0"/>
                    </a:p>
                  </a:txBody>
                  <a:tcPr/>
                </a:tc>
                <a:tc>
                  <a:txBody>
                    <a:bodyPr/>
                    <a:lstStyle/>
                    <a:p>
                      <a:pPr algn="r"/>
                      <a:r>
                        <a:rPr lang="ar-EG" sz="1200" b="1" dirty="0" smtClean="0"/>
                        <a:t>اقتناء</a:t>
                      </a:r>
                      <a:r>
                        <a:rPr lang="ar-EG" sz="1200" b="1" baseline="0" dirty="0" smtClean="0"/>
                        <a:t>  برنامج محاسبي دقيق </a:t>
                      </a:r>
                    </a:p>
                    <a:p>
                      <a:pPr algn="r"/>
                      <a:r>
                        <a:rPr lang="ar-EG" sz="1200" b="1" baseline="0" dirty="0" smtClean="0"/>
                        <a:t>وإعداد التقارير الدورية </a:t>
                      </a:r>
                      <a:endParaRPr lang="en-US" sz="1200" b="1" dirty="0"/>
                    </a:p>
                  </a:txBody>
                  <a:tcPr/>
                </a:tc>
                <a:tc>
                  <a:txBody>
                    <a:bodyPr/>
                    <a:lstStyle/>
                    <a:p>
                      <a:pPr algn="r"/>
                      <a:r>
                        <a:rPr lang="ar-EG" sz="2000" b="1" dirty="0" smtClean="0"/>
                        <a:t>تطوير الجانب المحاسبي ومواكبته للرقمنة الحديثة</a:t>
                      </a:r>
                      <a:endParaRPr lang="en-US" sz="2000" b="1" dirty="0"/>
                    </a:p>
                  </a:txBody>
                  <a:tcPr>
                    <a:lnB w="12700" cap="flat" cmpd="sng" algn="ctr">
                      <a:solidFill>
                        <a:schemeClr val="tx1"/>
                      </a:solidFill>
                      <a:prstDash val="solid"/>
                      <a:round/>
                      <a:headEnd type="none" w="med" len="med"/>
                      <a:tailEnd type="none" w="med" len="med"/>
                    </a:lnB>
                  </a:tcPr>
                </a:tc>
              </a:tr>
              <a:tr h="2420411">
                <a:tc>
                  <a:txBody>
                    <a:bodyPr/>
                    <a:lstStyle/>
                    <a:p>
                      <a:r>
                        <a:rPr lang="ar-EG" sz="1400" b="1" dirty="0" smtClean="0"/>
                        <a:t>100%</a:t>
                      </a:r>
                      <a:endParaRPr lang="en-US" sz="1400" b="1" dirty="0"/>
                    </a:p>
                  </a:txBody>
                  <a:tcPr/>
                </a:tc>
                <a:tc>
                  <a:txBody>
                    <a:bodyPr/>
                    <a:lstStyle/>
                    <a:p>
                      <a:pPr algn="r" rtl="1"/>
                      <a:r>
                        <a:rPr lang="ar-EG" sz="1100" b="1" dirty="0" smtClean="0"/>
                        <a:t> </a:t>
                      </a:r>
                    </a:p>
                    <a:p>
                      <a:pPr algn="r" rtl="1"/>
                      <a:r>
                        <a:rPr lang="ar-EG" sz="1200" b="1" dirty="0" smtClean="0"/>
                        <a:t>تم التنسيق مع قطر الخيرية للحصول على اعتماد الخارجية القطرية للإستفادة من دعم المانحين القطريين وتمت زيارة لرئيس مجلس إدارة قطر الخيرية لمقر الجمعية </a:t>
                      </a:r>
                    </a:p>
                    <a:p>
                      <a:pPr algn="r" rtl="1"/>
                      <a:r>
                        <a:rPr lang="ar-EG" sz="1200" b="1" dirty="0" smtClean="0"/>
                        <a:t>ويلاحظ</a:t>
                      </a:r>
                      <a:r>
                        <a:rPr lang="ar-EG" sz="1200" b="1" baseline="0" dirty="0" smtClean="0"/>
                        <a:t> غياب كبير لبعض أعضاء مجلس الإدارة في توظيف علاقاتهم لصالح بناء  المستشفى ..وقد كان لرحلة الرئيس إلى إفريقيا الفضل بعد الله في تحصيل نسبة 23% من مجموع تكلفة العقد</a:t>
                      </a:r>
                      <a:r>
                        <a:rPr lang="fr-BE" sz="1200" b="1" baseline="0" dirty="0" smtClean="0"/>
                        <a:t> </a:t>
                      </a:r>
                      <a:r>
                        <a:rPr lang="ar-EG" sz="1200" b="1" baseline="0" dirty="0" smtClean="0"/>
                        <a:t>مع شركة </a:t>
                      </a:r>
                      <a:r>
                        <a:rPr lang="fr-BE" sz="1200" b="1" baseline="0" dirty="0" smtClean="0"/>
                        <a:t>DID </a:t>
                      </a:r>
                      <a:r>
                        <a:rPr lang="ar-EG" sz="1200" b="1" baseline="0" dirty="0" smtClean="0"/>
                        <a:t> حيث كانت حصيلتها 226353490مليون أوقية قديمة </a:t>
                      </a:r>
                      <a:endParaRPr lang="en-US" sz="1200" b="1" dirty="0"/>
                    </a:p>
                  </a:txBody>
                  <a:tcPr/>
                </a:tc>
                <a:tc>
                  <a:txBody>
                    <a:bodyPr/>
                    <a:lstStyle/>
                    <a:p>
                      <a:pPr algn="r"/>
                      <a:r>
                        <a:rPr lang="ar-EG" sz="1100" b="1" dirty="0" smtClean="0"/>
                        <a:t>ا</a:t>
                      </a:r>
                      <a:r>
                        <a:rPr lang="ar-EG" sz="1400" b="1" dirty="0" smtClean="0"/>
                        <a:t>لاتصال بالمانحين الدوليين (الخليج +أوروبا)+ توظيف علاقات مجلس الإدارة لتحصيل 5% من تكلفة المستشفى </a:t>
                      </a:r>
                      <a:endParaRPr lang="en-US" sz="1100" b="1" dirty="0"/>
                    </a:p>
                  </a:txBody>
                  <a:tcPr>
                    <a:lnB w="12700" cap="flat" cmpd="sng" algn="ctr">
                      <a:solidFill>
                        <a:schemeClr val="tx1"/>
                      </a:solidFill>
                      <a:prstDash val="solid"/>
                      <a:round/>
                      <a:headEnd type="none" w="med" len="med"/>
                      <a:tailEnd type="none" w="med" len="med"/>
                    </a:lnB>
                  </a:tcPr>
                </a:tc>
                <a:tc>
                  <a:txBody>
                    <a:bodyPr/>
                    <a:lstStyle/>
                    <a:p>
                      <a:pPr algn="r"/>
                      <a:r>
                        <a:rPr lang="ar-EG" sz="2000" b="1" dirty="0" smtClean="0"/>
                        <a:t>تحصيل نسبة 10%  من تكلفة بناء المستشفى </a:t>
                      </a:r>
                      <a:endParaRPr lang="en-US" sz="20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9724">
                <a:tc>
                  <a:txBody>
                    <a:bodyPr/>
                    <a:lstStyle/>
                    <a:p>
                      <a:endParaRPr lang="en-US" sz="1600" b="1" dirty="0"/>
                    </a:p>
                  </a:txBody>
                  <a:tcPr/>
                </a:tc>
                <a:tc>
                  <a:txBody>
                    <a:bodyPr/>
                    <a:lstStyle/>
                    <a:p>
                      <a:pPr algn="r" rtl="1"/>
                      <a:endParaRPr lang="en-US" sz="1600" b="1" dirty="0"/>
                    </a:p>
                  </a:txBody>
                  <a:tcPr/>
                </a:tc>
                <a:tc>
                  <a:txBody>
                    <a:bodyPr/>
                    <a:lstStyle/>
                    <a:p>
                      <a:pPr algn="r"/>
                      <a:endParaRPr lang="en-US" sz="1600" b="1" dirty="0"/>
                    </a:p>
                  </a:txBody>
                  <a:tcPr>
                    <a:lnT w="12700" cap="flat" cmpd="sng" algn="ctr">
                      <a:solidFill>
                        <a:schemeClr val="tx1"/>
                      </a:solidFill>
                      <a:prstDash val="solid"/>
                      <a:round/>
                      <a:headEnd type="none" w="med" len="med"/>
                      <a:tailEnd type="none" w="med" len="med"/>
                    </a:lnT>
                  </a:tcPr>
                </a:tc>
                <a:tc>
                  <a:txBody>
                    <a:bodyPr/>
                    <a:lstStyle/>
                    <a:p>
                      <a:pPr algn="r"/>
                      <a:endParaRPr lang="en-US" sz="2400" b="1" dirty="0"/>
                    </a:p>
                  </a:txBody>
                  <a:tcPr>
                    <a:lnT w="12700" cap="flat" cmpd="sng" algn="ctr">
                      <a:solidFill>
                        <a:schemeClr val="tx1"/>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727C709C-FDE1-44DA-948C-C5D56FB8943B}"/>
              </a:ext>
            </a:extLst>
          </p:cNvPr>
          <p:cNvSpPr>
            <a:spLocks noGrp="1"/>
          </p:cNvSpPr>
          <p:nvPr>
            <p:ph idx="1"/>
          </p:nvPr>
        </p:nvSpPr>
        <p:spPr>
          <a:xfrm>
            <a:off x="262890" y="1584960"/>
            <a:ext cx="6789420" cy="5273040"/>
          </a:xfrm>
        </p:spPr>
        <p:txBody>
          <a:bodyPr>
            <a:normAutofit fontScale="92500" lnSpcReduction="10000"/>
          </a:bodyPr>
          <a:lstStyle/>
          <a:p>
            <a:pPr algn="r"/>
            <a:endParaRPr lang="ar-EG" dirty="0" smtClean="0"/>
          </a:p>
          <a:p>
            <a:pPr algn="r" rtl="1">
              <a:buNone/>
            </a:pPr>
            <a:r>
              <a:rPr lang="ar-EG" b="1" dirty="0" smtClean="0"/>
              <a:t>1</a:t>
            </a:r>
            <a:r>
              <a:rPr lang="ar-EG" sz="2800" b="1" dirty="0" smtClean="0">
                <a:latin typeface="Times New Roman" pitchFamily="18" charset="0"/>
                <a:cs typeface="Times New Roman" pitchFamily="18" charset="0"/>
              </a:rPr>
              <a:t>-</a:t>
            </a:r>
            <a:r>
              <a:rPr lang="ar-EG" sz="2400" b="1" dirty="0" smtClean="0">
                <a:latin typeface="Times New Roman" pitchFamily="18" charset="0"/>
                <a:cs typeface="Times New Roman" pitchFamily="18" charset="0"/>
              </a:rPr>
              <a:t> تم توقيع اتفاقية مع المركز الوطني للأنكولوجيا تم بموجبها تخفيض على بعض الخدمات الصحية الموجودة في المركز وبأسعار أخفض من العيادات </a:t>
            </a:r>
          </a:p>
          <a:p>
            <a:pPr algn="r" rtl="1"/>
            <a:r>
              <a:rPr lang="ar-EG" sz="2400" b="1" dirty="0" smtClean="0">
                <a:latin typeface="Times New Roman" pitchFamily="18" charset="0"/>
                <a:cs typeface="Times New Roman" pitchFamily="18" charset="0"/>
              </a:rPr>
              <a:t>تم بموجبها فتح حساب للجمعية داخل المركز </a:t>
            </a:r>
          </a:p>
          <a:p>
            <a:pPr algn="r" rtl="1"/>
            <a:r>
              <a:rPr lang="ar-EG" sz="2400" b="1" dirty="0" smtClean="0">
                <a:latin typeface="Times New Roman" pitchFamily="18" charset="0"/>
                <a:cs typeface="Times New Roman" pitchFamily="18" charset="0"/>
              </a:rPr>
              <a:t>ويتم  دفع الحساب بشكل شهري بدل اليومي </a:t>
            </a:r>
          </a:p>
          <a:p>
            <a:pPr algn="r" rtl="1">
              <a:buNone/>
            </a:pPr>
            <a:r>
              <a:rPr lang="ar-EG" sz="2400" b="1" dirty="0" smtClean="0">
                <a:latin typeface="Times New Roman" pitchFamily="18" charset="0"/>
                <a:cs typeface="Times New Roman" pitchFamily="18" charset="0"/>
              </a:rPr>
              <a:t>2- اتفاقية مع  عيادة التشريح الطبي تم بموجبها تخفيض على مستوى الفحوص الخارجية </a:t>
            </a:r>
          </a:p>
          <a:p>
            <a:pPr algn="r" rtl="1">
              <a:buNone/>
            </a:pPr>
            <a:r>
              <a:rPr lang="ar-EG" sz="2400" b="1" dirty="0" smtClean="0">
                <a:latin typeface="Times New Roman" pitchFamily="18" charset="0"/>
                <a:cs typeface="Times New Roman" pitchFamily="18" charset="0"/>
              </a:rPr>
              <a:t>3- اتفاقية مع قناة شنقيط لمدة سنة </a:t>
            </a:r>
          </a:p>
          <a:p>
            <a:pPr algn="r" rtl="1">
              <a:buNone/>
            </a:pPr>
            <a:r>
              <a:rPr lang="ar-EG" sz="2400" b="1" dirty="0" smtClean="0">
                <a:latin typeface="Times New Roman" pitchFamily="18" charset="0"/>
                <a:cs typeface="Times New Roman" pitchFamily="18" charset="0"/>
              </a:rPr>
              <a:t>4- اتفاقية مع قناة المرابطون لمدة سنة </a:t>
            </a:r>
          </a:p>
          <a:p>
            <a:pPr algn="r" rtl="1">
              <a:buNone/>
            </a:pPr>
            <a:r>
              <a:rPr lang="ar-EG" sz="2400" b="1" dirty="0" smtClean="0">
                <a:latin typeface="Times New Roman" pitchFamily="18" charset="0"/>
                <a:cs typeface="Times New Roman" pitchFamily="18" charset="0"/>
              </a:rPr>
              <a:t>5- اتفاقية مع موريلاب </a:t>
            </a:r>
          </a:p>
          <a:p>
            <a:pPr algn="r" rtl="1">
              <a:buNone/>
            </a:pPr>
            <a:r>
              <a:rPr lang="ar-EG" sz="2400" b="1" dirty="0" smtClean="0">
                <a:latin typeface="Times New Roman" pitchFamily="18" charset="0"/>
                <a:cs typeface="Times New Roman" pitchFamily="18" charset="0"/>
              </a:rPr>
              <a:t>6- تم الاتفاق مع مدير العيادة المجمعة </a:t>
            </a:r>
            <a:r>
              <a:rPr lang="ar-EG" sz="2400" b="1" dirty="0" err="1" smtClean="0">
                <a:latin typeface="Times New Roman" pitchFamily="18" charset="0"/>
                <a:cs typeface="Times New Roman" pitchFamily="18" charset="0"/>
              </a:rPr>
              <a:t>اكلنك</a:t>
            </a:r>
            <a:r>
              <a:rPr lang="ar-EG" sz="2400" b="1" dirty="0" smtClean="0">
                <a:latin typeface="Times New Roman" pitchFamily="18" charset="0"/>
                <a:cs typeface="Times New Roman" pitchFamily="18" charset="0"/>
              </a:rPr>
              <a:t> وبقي توقيع </a:t>
            </a:r>
            <a:r>
              <a:rPr lang="ar-EG" sz="2400" b="1" dirty="0" err="1" smtClean="0">
                <a:latin typeface="Times New Roman" pitchFamily="18" charset="0"/>
                <a:cs typeface="Times New Roman" pitchFamily="18" charset="0"/>
              </a:rPr>
              <a:t>الإتفاقية</a:t>
            </a:r>
            <a:r>
              <a:rPr lang="ar-EG" sz="2400" b="1" dirty="0" smtClean="0">
                <a:latin typeface="Times New Roman" pitchFamily="18" charset="0"/>
                <a:cs typeface="Times New Roman" pitchFamily="18" charset="0"/>
              </a:rPr>
              <a:t> فقط </a:t>
            </a:r>
          </a:p>
          <a:p>
            <a:pPr algn="r" rtl="1">
              <a:buNone/>
            </a:pPr>
            <a:r>
              <a:rPr lang="ar-EG" sz="2400" b="1" dirty="0" smtClean="0">
                <a:latin typeface="Times New Roman" pitchFamily="18" charset="0"/>
                <a:cs typeface="Times New Roman" pitchFamily="18" charset="0"/>
              </a:rPr>
              <a:t>7- تم توقيع اتفاقيات مع مركز النور تم بموجبها </a:t>
            </a:r>
            <a:r>
              <a:rPr lang="ar-EG" sz="2400" b="1" dirty="0" err="1" smtClean="0">
                <a:latin typeface="Times New Roman" pitchFamily="18" charset="0"/>
                <a:cs typeface="Times New Roman" pitchFamily="18" charset="0"/>
              </a:rPr>
              <a:t>الإلتزام</a:t>
            </a:r>
            <a:r>
              <a:rPr lang="ar-EG" sz="2400" b="1" dirty="0" smtClean="0">
                <a:latin typeface="Times New Roman" pitchFamily="18" charset="0"/>
                <a:cs typeface="Times New Roman" pitchFamily="18" charset="0"/>
              </a:rPr>
              <a:t>  </a:t>
            </a:r>
            <a:r>
              <a:rPr lang="ar-EG" sz="2400" b="1" dirty="0" err="1" smtClean="0">
                <a:latin typeface="Times New Roman" pitchFamily="18" charset="0"/>
                <a:cs typeface="Times New Roman" pitchFamily="18" charset="0"/>
              </a:rPr>
              <a:t>بتلفزة</a:t>
            </a:r>
            <a:r>
              <a:rPr lang="ar-EG" sz="2400" b="1" dirty="0" smtClean="0">
                <a:latin typeface="Times New Roman" pitchFamily="18" charset="0"/>
                <a:cs typeface="Times New Roman" pitchFamily="18" charset="0"/>
              </a:rPr>
              <a:t> القلب وتخطيطه مجانا لصالح مرضى الجمعية </a:t>
            </a:r>
          </a:p>
          <a:p>
            <a:pPr algn="r" rtl="1">
              <a:buNone/>
            </a:pPr>
            <a:endParaRPr lang="ar-EG" sz="2400" b="1" dirty="0" smtClean="0">
              <a:latin typeface="Times New Roman" pitchFamily="18" charset="0"/>
              <a:cs typeface="Times New Roman" pitchFamily="18" charset="0"/>
            </a:endParaRPr>
          </a:p>
          <a:p>
            <a:pPr algn="r" rtl="1"/>
            <a:endParaRPr lang="fr-FR" sz="2400" dirty="0">
              <a:latin typeface="Times New Roman" pitchFamily="18" charset="0"/>
              <a:cs typeface="Times New Roman" pitchFamily="18" charset="0"/>
            </a:endParaRPr>
          </a:p>
        </p:txBody>
      </p:sp>
      <p:sp>
        <p:nvSpPr>
          <p:cNvPr id="2" name="Titre 1">
            <a:extLst>
              <a:ext uri="{FF2B5EF4-FFF2-40B4-BE49-F238E27FC236}">
                <a16:creationId xmlns="" xmlns:a16="http://schemas.microsoft.com/office/drawing/2014/main" id="{59D2C550-84F9-4933-9A97-2BC7878973A3}"/>
              </a:ext>
            </a:extLst>
          </p:cNvPr>
          <p:cNvSpPr>
            <a:spLocks noGrp="1"/>
          </p:cNvSpPr>
          <p:nvPr>
            <p:ph type="title"/>
          </p:nvPr>
        </p:nvSpPr>
        <p:spPr>
          <a:xfrm>
            <a:off x="485141" y="350520"/>
            <a:ext cx="6447501" cy="1320800"/>
          </a:xfrm>
        </p:spPr>
        <p:txBody>
          <a:bodyPr>
            <a:normAutofit/>
          </a:bodyPr>
          <a:lstStyle/>
          <a:p>
            <a:pPr algn="ctr"/>
            <a:r>
              <a:rPr lang="ar-EG" sz="8000" dirty="0" smtClean="0">
                <a:solidFill>
                  <a:schemeClr val="tx1"/>
                </a:solidFill>
                <a:cs typeface="Al-Mujahed Al-Anbobi" pitchFamily="2" charset="-78"/>
              </a:rPr>
              <a:t>الاتفاقيات </a:t>
            </a:r>
            <a:endParaRPr lang="fr-FR" sz="8000" dirty="0">
              <a:solidFill>
                <a:schemeClr val="tx1"/>
              </a:solidFill>
              <a:cs typeface="Al-Mujahed Al-Anbobi" pitchFamily="2" charset="-78"/>
            </a:endParaRPr>
          </a:p>
        </p:txBody>
      </p:sp>
    </p:spTree>
    <p:extLst>
      <p:ext uri="{BB962C8B-B14F-4D97-AF65-F5344CB8AC3E}">
        <p14:creationId xmlns="" xmlns:p14="http://schemas.microsoft.com/office/powerpoint/2010/main" val="25070695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r" rtl="1"/>
            <a:r>
              <a:rPr lang="ar-EG" sz="3600" dirty="0" smtClean="0"/>
              <a:t>تم عقد اتفاقيات مع عدة  جمعيات عاملة في القطاع كالجمعية الموريتانية لطب النساء والتوليد التي وفرت أخصائيين في حملة الكشف المبكر مجانا </a:t>
            </a:r>
          </a:p>
          <a:p>
            <a:pPr algn="r" rtl="1"/>
            <a:r>
              <a:rPr lang="ar-EG" sz="3600" dirty="0" smtClean="0"/>
              <a:t>جمعية القابلات الموريتانيات .</a:t>
            </a:r>
            <a:endParaRPr lang="en-US" sz="3600" dirty="0"/>
          </a:p>
        </p:txBody>
      </p:sp>
      <p:sp>
        <p:nvSpPr>
          <p:cNvPr id="3" name="Titre 2"/>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ar-EG" sz="7200" dirty="0" smtClean="0">
                <a:solidFill>
                  <a:schemeClr val="tx1"/>
                </a:solidFill>
                <a:cs typeface="Al-Mujahed Al-Anbobi" pitchFamily="2" charset="-78"/>
              </a:rPr>
              <a:t>الاتفاقيات</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2133605"/>
            <a:ext cx="8229600" cy="3187891"/>
          </a:xfrm>
        </p:spPr>
        <p:style>
          <a:lnRef idx="2">
            <a:schemeClr val="accent4"/>
          </a:lnRef>
          <a:fillRef idx="1">
            <a:schemeClr val="lt1"/>
          </a:fillRef>
          <a:effectRef idx="0">
            <a:schemeClr val="accent4"/>
          </a:effectRef>
          <a:fontRef idx="minor">
            <a:schemeClr val="dk1"/>
          </a:fontRef>
        </p:style>
        <p:txBody>
          <a:bodyPr/>
          <a:lstStyle/>
          <a:p>
            <a:pPr algn="r" rtl="1"/>
            <a:r>
              <a:rPr lang="ar-EG" sz="3200" b="1" dirty="0" smtClean="0"/>
              <a:t>أولا : توطئة </a:t>
            </a:r>
          </a:p>
          <a:p>
            <a:pPr algn="r" rtl="1"/>
            <a:r>
              <a:rPr lang="ar-EG" sz="3200" b="1" dirty="0" smtClean="0"/>
              <a:t>ثانيا : المنجز من الخطة التشغيلية 2023</a:t>
            </a:r>
          </a:p>
          <a:p>
            <a:pPr algn="r" rtl="1"/>
            <a:r>
              <a:rPr lang="ar-EG" sz="3200" b="1" dirty="0" smtClean="0"/>
              <a:t>ثالثا </a:t>
            </a:r>
            <a:r>
              <a:rPr lang="en-US" sz="3200" b="1" dirty="0" smtClean="0"/>
              <a:t>:</a:t>
            </a:r>
            <a:r>
              <a:rPr lang="ar-EG" sz="3200" b="1" dirty="0" smtClean="0"/>
              <a:t> خاتمة </a:t>
            </a:r>
          </a:p>
          <a:p>
            <a:pPr algn="r" rtl="1"/>
            <a:endParaRPr lang="en-US" dirty="0"/>
          </a:p>
        </p:txBody>
      </p:sp>
      <p:sp>
        <p:nvSpPr>
          <p:cNvPr id="3" name="Titre 2"/>
          <p:cNvSpPr>
            <a:spLocks noGrp="1"/>
          </p:cNvSpPr>
          <p:nvPr>
            <p:ph type="title"/>
          </p:nvPr>
        </p:nvSpPr>
        <p:spPr>
          <a:xfrm>
            <a:off x="1676400" y="228600"/>
            <a:ext cx="5791200" cy="1143000"/>
          </a:xfrm>
        </p:spPr>
        <p:style>
          <a:lnRef idx="2">
            <a:schemeClr val="accent1"/>
          </a:lnRef>
          <a:fillRef idx="1">
            <a:schemeClr val="lt1"/>
          </a:fillRef>
          <a:effectRef idx="0">
            <a:schemeClr val="accent1"/>
          </a:effectRef>
          <a:fontRef idx="minor">
            <a:schemeClr val="dk1"/>
          </a:fontRef>
        </p:style>
        <p:txBody>
          <a:bodyPr/>
          <a:lstStyle/>
          <a:p>
            <a:pPr algn="ctr"/>
            <a:r>
              <a:rPr lang="ar-EG" sz="6600" dirty="0" smtClean="0"/>
              <a:t>المحتوى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828805"/>
            <a:ext cx="8229600" cy="4178491"/>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gn="r" rtl="1">
              <a:buNone/>
            </a:pPr>
            <a:endParaRPr lang="ar-EG" dirty="0" smtClean="0"/>
          </a:p>
          <a:p>
            <a:pPr algn="r" rtl="1">
              <a:buNone/>
            </a:pPr>
            <a:r>
              <a:rPr lang="ar-EG" dirty="0" smtClean="0"/>
              <a:t>ودعت الجمعية العام 2022 رغم الإنجازات الكبيرة التي حققتها فيه وهي مثخنة بالتحديات الإدارية والمالية وهموم مرضى قل نصيرهم وأملهم في الجمعية يزداد يوما بعد يوم واستقبلت 2023 بمكتب تنفيذي عاش هموم مرضى السرطان وحمل على عاتقه تخفيف همهم والتفريج عنهم يقوده رئيس </a:t>
            </a:r>
            <a:r>
              <a:rPr lang="ar-EG" dirty="0" err="1" smtClean="0"/>
              <a:t>ذوهمة</a:t>
            </a:r>
            <a:r>
              <a:rPr lang="ar-EG" dirty="0" smtClean="0"/>
              <a:t> عالية وطموح  كبير وثقة في الله أكبر ومجلس إدارة يواكب النائب الأول والثاني لرئيسه عمل المكتب وينزلون معه للتفاصيل عند الحاجة إليهم  بهذا التعاون والتكاتف من القمة للقاعدة في الجمعية حققت في 2023ضعف </a:t>
            </a:r>
            <a:r>
              <a:rPr lang="ar-EG" dirty="0" err="1" smtClean="0"/>
              <a:t>ماكانت</a:t>
            </a:r>
            <a:r>
              <a:rPr lang="ar-EG" dirty="0" smtClean="0"/>
              <a:t> تصبوا إليه في بعض الملفات ذات الأولوية تجدون تفاصيل ذالك في التقارير التالية : </a:t>
            </a:r>
            <a:endParaRPr lang="en-US" dirty="0"/>
          </a:p>
        </p:txBody>
      </p:sp>
      <p:sp>
        <p:nvSpPr>
          <p:cNvPr id="3" name="Titre 2"/>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Autofit/>
          </a:bodyPr>
          <a:lstStyle/>
          <a:p>
            <a:pPr algn="ctr"/>
            <a:r>
              <a:rPr lang="ar-EG" sz="7200" dirty="0" smtClean="0"/>
              <a:t>توطئة</a:t>
            </a:r>
            <a:endParaRPr lang="en-US" sz="7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609600" y="1371600"/>
          <a:ext cx="8229600" cy="4602480"/>
        </p:xfrm>
        <a:graphic>
          <a:graphicData uri="http://schemas.openxmlformats.org/drawingml/2006/table">
            <a:tbl>
              <a:tblPr firstRow="1" bandRow="1">
                <a:tableStyleId>{5C22544A-7EE6-4342-B048-85BDC9FD1C3A}</a:tableStyleId>
              </a:tblPr>
              <a:tblGrid>
                <a:gridCol w="1271847"/>
                <a:gridCol w="2992582"/>
                <a:gridCol w="2094807"/>
                <a:gridCol w="1870364"/>
              </a:tblGrid>
              <a:tr h="333060">
                <a:tc>
                  <a:txBody>
                    <a:bodyPr/>
                    <a:lstStyle/>
                    <a:p>
                      <a:r>
                        <a:rPr lang="ar-EG" dirty="0" smtClean="0"/>
                        <a:t>نسبة الإنجاز </a:t>
                      </a:r>
                      <a:endParaRPr lang="en-US" dirty="0"/>
                    </a:p>
                  </a:txBody>
                  <a:tcPr/>
                </a:tc>
                <a:tc>
                  <a:txBody>
                    <a:bodyPr/>
                    <a:lstStyle/>
                    <a:p>
                      <a:r>
                        <a:rPr lang="ar-EG" dirty="0" smtClean="0"/>
                        <a:t>المنجز</a:t>
                      </a:r>
                      <a:r>
                        <a:rPr lang="ar-EG" baseline="0" dirty="0" smtClean="0"/>
                        <a:t> من الخطة </a:t>
                      </a:r>
                      <a:endParaRPr lang="en-US" dirty="0"/>
                    </a:p>
                  </a:txBody>
                  <a:tcPr/>
                </a:tc>
                <a:tc>
                  <a:txBody>
                    <a:bodyPr/>
                    <a:lstStyle/>
                    <a:p>
                      <a:r>
                        <a:rPr lang="ar-EG" dirty="0" smtClean="0"/>
                        <a:t>الإجراءات التنفيذية</a:t>
                      </a:r>
                      <a:endParaRPr lang="en-US" dirty="0"/>
                    </a:p>
                  </a:txBody>
                  <a:tcPr/>
                </a:tc>
                <a:tc>
                  <a:txBody>
                    <a:bodyPr/>
                    <a:lstStyle/>
                    <a:p>
                      <a:r>
                        <a:rPr lang="ar-EG" dirty="0" smtClean="0"/>
                        <a:t>الأهداف التشغيلية </a:t>
                      </a:r>
                      <a:endParaRPr lang="en-US" dirty="0"/>
                    </a:p>
                  </a:txBody>
                  <a:tcPr/>
                </a:tc>
              </a:tr>
              <a:tr h="1193464">
                <a:tc>
                  <a:txBody>
                    <a:bodyPr/>
                    <a:lstStyle/>
                    <a:p>
                      <a:r>
                        <a:rPr lang="ar-EG" sz="2000" b="1" dirty="0" smtClean="0"/>
                        <a:t>2%</a:t>
                      </a:r>
                      <a:endParaRPr lang="en-US" sz="2000" b="1" dirty="0"/>
                    </a:p>
                  </a:txBody>
                  <a:tcPr/>
                </a:tc>
                <a:tc>
                  <a:txBody>
                    <a:bodyPr/>
                    <a:lstStyle/>
                    <a:p>
                      <a:pPr algn="r"/>
                      <a:r>
                        <a:rPr lang="ar-EG" sz="2000" b="1" dirty="0" smtClean="0"/>
                        <a:t>تم الدخول في إجراءات الضمان الصحي للموظفين ولم يتم توقيع عقود معهم بعد </a:t>
                      </a:r>
                      <a:endParaRPr lang="en-US" sz="2000" b="1" dirty="0"/>
                    </a:p>
                  </a:txBody>
                  <a:tcPr/>
                </a:tc>
                <a:tc>
                  <a:txBody>
                    <a:bodyPr/>
                    <a:lstStyle/>
                    <a:p>
                      <a:pPr algn="r"/>
                      <a:r>
                        <a:rPr lang="ar-EG" sz="2000" b="1" dirty="0" smtClean="0"/>
                        <a:t>إكمال ملفات الموظفين  وتوقيع عقود لهم وتوفير ضمان صحي لهم </a:t>
                      </a:r>
                      <a:endParaRPr lang="en-US" sz="2000" b="1" dirty="0"/>
                    </a:p>
                  </a:txBody>
                  <a:tcPr/>
                </a:tc>
                <a:tc rowSpan="3">
                  <a:txBody>
                    <a:bodyPr/>
                    <a:lstStyle/>
                    <a:p>
                      <a:pPr algn="r"/>
                      <a:r>
                        <a:rPr lang="ar-EG" sz="3200" dirty="0" smtClean="0"/>
                        <a:t>1</a:t>
                      </a:r>
                      <a:r>
                        <a:rPr lang="ar-EG" sz="3200" b="1" dirty="0" smtClean="0"/>
                        <a:t>-الوضعية القانونية للجمعية صحيحة وموافقة للقانون</a:t>
                      </a:r>
                      <a:endParaRPr lang="en-US" sz="3200" b="1" dirty="0"/>
                    </a:p>
                  </a:txBody>
                  <a:tcPr/>
                </a:tc>
              </a:tr>
              <a:tr h="2026113">
                <a:tc>
                  <a:txBody>
                    <a:bodyPr/>
                    <a:lstStyle/>
                    <a:p>
                      <a:r>
                        <a:rPr lang="ar-EG" sz="2000" b="1" dirty="0" smtClean="0"/>
                        <a:t>100%</a:t>
                      </a:r>
                      <a:endParaRPr lang="en-US" sz="2000" b="1" dirty="0"/>
                    </a:p>
                  </a:txBody>
                  <a:tcPr/>
                </a:tc>
                <a:tc>
                  <a:txBody>
                    <a:bodyPr/>
                    <a:lstStyle/>
                    <a:p>
                      <a:pPr algn="r" rtl="1"/>
                      <a:r>
                        <a:rPr lang="ar-EG" sz="2000" b="1" dirty="0" smtClean="0"/>
                        <a:t>تم سحب قانون الجمعيات الصادر سنة 2021و ملاءمة وضعية الجمعية القانونية معه باستثناء المادة (20) وتم</a:t>
                      </a:r>
                      <a:r>
                        <a:rPr lang="ar-EG" sz="2000" b="1" baseline="0" dirty="0" smtClean="0"/>
                        <a:t> </a:t>
                      </a:r>
                      <a:r>
                        <a:rPr lang="ar-EG" sz="2000" b="1" baseline="0" dirty="0" err="1" smtClean="0"/>
                        <a:t>الإكتفاء</a:t>
                      </a:r>
                      <a:r>
                        <a:rPr lang="ar-EG" sz="2000" b="1" baseline="0" dirty="0" smtClean="0"/>
                        <a:t> هذا العام بالمادتين (36) </a:t>
                      </a:r>
                      <a:r>
                        <a:rPr lang="ar-EG" sz="2000" b="1" baseline="0" dirty="0" err="1" smtClean="0"/>
                        <a:t>و</a:t>
                      </a:r>
                      <a:r>
                        <a:rPr lang="ar-EG" sz="2000" b="1" baseline="0" dirty="0" smtClean="0"/>
                        <a:t>(37) ونعتبر أن الجمعية هي الوحيدة في البلد التي  </a:t>
                      </a:r>
                      <a:r>
                        <a:rPr lang="ar-EG" sz="2000" b="1" baseline="0" dirty="0" err="1" smtClean="0"/>
                        <a:t>تمتثلها</a:t>
                      </a:r>
                      <a:r>
                        <a:rPr lang="ar-EG" sz="2000" b="1" baseline="0" dirty="0" smtClean="0"/>
                        <a:t>.</a:t>
                      </a:r>
                      <a:endParaRPr lang="en-US" sz="2000" b="1" dirty="0"/>
                    </a:p>
                  </a:txBody>
                  <a:tcPr/>
                </a:tc>
                <a:tc>
                  <a:txBody>
                    <a:bodyPr/>
                    <a:lstStyle/>
                    <a:p>
                      <a:pPr algn="r"/>
                      <a:r>
                        <a:rPr lang="ar-EG" sz="2000" b="1" dirty="0" smtClean="0"/>
                        <a:t>حصر متطلبات قانون الجمعيات وتلبيتها</a:t>
                      </a:r>
                      <a:endParaRPr lang="en-US" sz="2000" b="1" dirty="0"/>
                    </a:p>
                  </a:txBody>
                  <a:tcPr/>
                </a:tc>
                <a:tc vMerge="1">
                  <a:txBody>
                    <a:bodyPr/>
                    <a:lstStyle/>
                    <a:p>
                      <a:pPr algn="r"/>
                      <a:endParaRPr lang="en-US" b="1" dirty="0"/>
                    </a:p>
                  </a:txBody>
                  <a:tcPr/>
                </a:tc>
              </a:tr>
              <a:tr h="638364">
                <a:tc>
                  <a:txBody>
                    <a:bodyPr/>
                    <a:lstStyle/>
                    <a:p>
                      <a:r>
                        <a:rPr lang="ar-EG" sz="2000" b="1" dirty="0" smtClean="0"/>
                        <a:t>100%</a:t>
                      </a:r>
                      <a:endParaRPr lang="en-US" sz="2000" b="1" dirty="0"/>
                    </a:p>
                  </a:txBody>
                  <a:tcPr/>
                </a:tc>
                <a:tc>
                  <a:txBody>
                    <a:bodyPr/>
                    <a:lstStyle/>
                    <a:p>
                      <a:pPr algn="r" rtl="1"/>
                      <a:r>
                        <a:rPr lang="ar-EG" sz="2000" b="1" dirty="0" smtClean="0"/>
                        <a:t>لدى الجمعية 3متطوعين قانونيين للاستشارات القانونية </a:t>
                      </a:r>
                      <a:endParaRPr lang="en-US" sz="2000" b="1" dirty="0"/>
                    </a:p>
                  </a:txBody>
                  <a:tcPr/>
                </a:tc>
                <a:tc>
                  <a:txBody>
                    <a:bodyPr/>
                    <a:lstStyle/>
                    <a:p>
                      <a:pPr algn="r"/>
                      <a:r>
                        <a:rPr lang="ar-EG" sz="2000" b="1" dirty="0" smtClean="0"/>
                        <a:t>التعاقد مع مستشار</a:t>
                      </a:r>
                      <a:r>
                        <a:rPr lang="ar-EG" sz="2000" b="1" baseline="0" dirty="0" smtClean="0"/>
                        <a:t> </a:t>
                      </a:r>
                      <a:r>
                        <a:rPr lang="ar-EG" sz="2000" b="1" dirty="0" smtClean="0"/>
                        <a:t> قانوني</a:t>
                      </a:r>
                      <a:endParaRPr lang="en-US" sz="2000" b="1" dirty="0"/>
                    </a:p>
                  </a:txBody>
                  <a:tcPr/>
                </a:tc>
                <a:tc vMerge="1">
                  <a:txBody>
                    <a:bodyPr/>
                    <a:lstStyle/>
                    <a:p>
                      <a:pPr algn="r"/>
                      <a:endParaRPr lang="en-US" b="1" dirty="0"/>
                    </a:p>
                  </a:txBody>
                  <a:tcPr/>
                </a:tc>
              </a:tr>
            </a:tbl>
          </a:graphicData>
        </a:graphic>
      </p:graphicFrame>
      <p:sp>
        <p:nvSpPr>
          <p:cNvPr id="3" name="Titre 2"/>
          <p:cNvSpPr>
            <a:spLocks noGrp="1"/>
          </p:cNvSpPr>
          <p:nvPr>
            <p:ph type="title"/>
          </p:nvPr>
        </p:nvSpPr>
        <p:spPr>
          <a:xfrm>
            <a:off x="990600" y="304800"/>
            <a:ext cx="7620000" cy="792162"/>
          </a:xfrm>
        </p:spPr>
        <p:style>
          <a:lnRef idx="2">
            <a:schemeClr val="accent1"/>
          </a:lnRef>
          <a:fillRef idx="1">
            <a:schemeClr val="lt1"/>
          </a:fillRef>
          <a:effectRef idx="0">
            <a:schemeClr val="accent1"/>
          </a:effectRef>
          <a:fontRef idx="minor">
            <a:schemeClr val="dk1"/>
          </a:fontRef>
        </p:style>
        <p:txBody>
          <a:bodyPr/>
          <a:lstStyle/>
          <a:p>
            <a:pPr algn="ctr"/>
            <a:r>
              <a:rPr lang="ar-EG" dirty="0" smtClean="0"/>
              <a:t>أولا : المنجز من الخطة التشغيلية 2023</a:t>
            </a:r>
            <a:endParaRPr lang="en-US"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685800" y="274638"/>
            <a:ext cx="7696200" cy="944562"/>
          </a:xfrm>
        </p:spPr>
        <p:style>
          <a:lnRef idx="2">
            <a:schemeClr val="accent1"/>
          </a:lnRef>
          <a:fillRef idx="1">
            <a:schemeClr val="lt1"/>
          </a:fillRef>
          <a:effectRef idx="0">
            <a:schemeClr val="accent1"/>
          </a:effectRef>
          <a:fontRef idx="minor">
            <a:schemeClr val="dk1"/>
          </a:fontRef>
        </p:style>
        <p:txBody>
          <a:bodyPr/>
          <a:lstStyle/>
          <a:p>
            <a:pPr algn="ctr"/>
            <a:r>
              <a:rPr lang="ar-EG" dirty="0" smtClean="0"/>
              <a:t>أولا : المنجز من الخطة التشغيلية 2023</a:t>
            </a:r>
            <a:endParaRPr lang="en-US" dirty="0"/>
          </a:p>
        </p:txBody>
      </p:sp>
      <p:graphicFrame>
        <p:nvGraphicFramePr>
          <p:cNvPr id="6" name="Espace réservé du contenu 3"/>
          <p:cNvGraphicFramePr>
            <a:graphicFrameLocks/>
          </p:cNvGraphicFramePr>
          <p:nvPr/>
        </p:nvGraphicFramePr>
        <p:xfrm>
          <a:off x="533400" y="1447800"/>
          <a:ext cx="8382000" cy="4480560"/>
        </p:xfrm>
        <a:graphic>
          <a:graphicData uri="http://schemas.openxmlformats.org/drawingml/2006/table">
            <a:tbl>
              <a:tblPr firstRow="1" bandRow="1">
                <a:tableStyleId>{5C22544A-7EE6-4342-B048-85BDC9FD1C3A}</a:tableStyleId>
              </a:tblPr>
              <a:tblGrid>
                <a:gridCol w="2095500"/>
                <a:gridCol w="2095500"/>
                <a:gridCol w="2095500"/>
                <a:gridCol w="2095500"/>
              </a:tblGrid>
              <a:tr h="355146">
                <a:tc>
                  <a:txBody>
                    <a:bodyPr/>
                    <a:lstStyle/>
                    <a:p>
                      <a:r>
                        <a:rPr lang="ar-EG" sz="2400" dirty="0" smtClean="0"/>
                        <a:t>نسبة الإنجاز </a:t>
                      </a:r>
                      <a:endParaRPr lang="en-US" sz="2400" dirty="0"/>
                    </a:p>
                  </a:txBody>
                  <a:tcPr/>
                </a:tc>
                <a:tc>
                  <a:txBody>
                    <a:bodyPr/>
                    <a:lstStyle/>
                    <a:p>
                      <a:r>
                        <a:rPr lang="ar-EG" sz="2400" dirty="0" smtClean="0"/>
                        <a:t>المنجز</a:t>
                      </a:r>
                      <a:r>
                        <a:rPr lang="ar-EG" sz="2400" baseline="0" dirty="0" smtClean="0"/>
                        <a:t> من الخطة </a:t>
                      </a:r>
                      <a:endParaRPr lang="en-US" sz="2400" dirty="0"/>
                    </a:p>
                  </a:txBody>
                  <a:tcPr/>
                </a:tc>
                <a:tc>
                  <a:txBody>
                    <a:bodyPr/>
                    <a:lstStyle/>
                    <a:p>
                      <a:r>
                        <a:rPr lang="ar-EG" sz="2400" dirty="0" smtClean="0"/>
                        <a:t>الإجراءات التنفيذية</a:t>
                      </a:r>
                      <a:endParaRPr lang="en-US" sz="2400" dirty="0"/>
                    </a:p>
                  </a:txBody>
                  <a:tcPr/>
                </a:tc>
                <a:tc>
                  <a:txBody>
                    <a:bodyPr/>
                    <a:lstStyle/>
                    <a:p>
                      <a:r>
                        <a:rPr lang="ar-EG" sz="2400" dirty="0" smtClean="0"/>
                        <a:t>الأهداف التشغيلية </a:t>
                      </a:r>
                      <a:endParaRPr lang="en-US" sz="2400" dirty="0"/>
                    </a:p>
                  </a:txBody>
                  <a:tcPr/>
                </a:tc>
              </a:tr>
              <a:tr h="1104900">
                <a:tc>
                  <a:txBody>
                    <a:bodyPr/>
                    <a:lstStyle/>
                    <a:p>
                      <a:r>
                        <a:rPr lang="ar-EG" sz="1800" b="1" dirty="0" smtClean="0"/>
                        <a:t>80%</a:t>
                      </a:r>
                      <a:endParaRPr lang="en-US" sz="1800" b="1" dirty="0"/>
                    </a:p>
                  </a:txBody>
                  <a:tcPr/>
                </a:tc>
                <a:tc>
                  <a:txBody>
                    <a:bodyPr/>
                    <a:lstStyle/>
                    <a:p>
                      <a:pPr algn="r"/>
                      <a:r>
                        <a:rPr lang="ar-EG" sz="1800" b="1" dirty="0" smtClean="0"/>
                        <a:t>تم إعداد مشروع الخطة الإستراتيجية لخمس</a:t>
                      </a:r>
                      <a:r>
                        <a:rPr lang="ar-EG" sz="1800" b="1" baseline="0" dirty="0" smtClean="0"/>
                        <a:t> سنوات 2024-</a:t>
                      </a:r>
                      <a:r>
                        <a:rPr lang="ar-EG" sz="1800" b="1" dirty="0" smtClean="0"/>
                        <a:t> 2028 وإعداد</a:t>
                      </a:r>
                      <a:r>
                        <a:rPr lang="ar-EG" sz="1800" b="1" baseline="0" dirty="0" smtClean="0"/>
                        <a:t> </a:t>
                      </a:r>
                      <a:r>
                        <a:rPr lang="ar-EG" sz="1800" b="1" dirty="0" smtClean="0"/>
                        <a:t>دليل الموارد البشرية –إعداد الموارد المالية –</a:t>
                      </a:r>
                      <a:r>
                        <a:rPr lang="ar-EG" sz="1800" b="1" baseline="0" dirty="0" smtClean="0"/>
                        <a:t> -إعداد وثائق الحوكمة ولم يتم إعداد لوائح المهام لكل موظف  </a:t>
                      </a:r>
                      <a:endParaRPr lang="en-US" sz="1800" b="1" dirty="0"/>
                    </a:p>
                  </a:txBody>
                  <a:tcPr/>
                </a:tc>
                <a:tc>
                  <a:txBody>
                    <a:bodyPr/>
                    <a:lstStyle/>
                    <a:p>
                      <a:pPr algn="r"/>
                      <a:r>
                        <a:rPr lang="ar-EG" sz="2400" b="1" dirty="0" smtClean="0"/>
                        <a:t>إعداد لوائح المهام  وتحديدها لكل موظف - إعداد النظم الإدارية </a:t>
                      </a:r>
                      <a:endParaRPr lang="en-US" sz="2400" b="1" dirty="0"/>
                    </a:p>
                  </a:txBody>
                  <a:tcPr/>
                </a:tc>
                <a:tc>
                  <a:txBody>
                    <a:bodyPr/>
                    <a:lstStyle/>
                    <a:p>
                      <a:pPr algn="r"/>
                      <a:r>
                        <a:rPr lang="ar-EG" sz="2400" b="1" dirty="0" smtClean="0"/>
                        <a:t>2-</a:t>
                      </a:r>
                      <a:r>
                        <a:rPr lang="ar-EG" sz="3200" b="1" dirty="0" smtClean="0"/>
                        <a:t> </a:t>
                      </a:r>
                      <a:r>
                        <a:rPr lang="ar-EG" sz="2400" b="1" dirty="0" smtClean="0"/>
                        <a:t>النظم المؤسسية للجمعية جاهزة ومفعلة</a:t>
                      </a:r>
                      <a:r>
                        <a:rPr lang="ar-EG" sz="2800" b="1" dirty="0" smtClean="0"/>
                        <a:t> </a:t>
                      </a:r>
                      <a:endParaRPr lang="en-US" sz="6000" b="1" dirty="0"/>
                    </a:p>
                  </a:txBody>
                  <a:tcPr>
                    <a:lnB w="12700" cap="flat" cmpd="sng" algn="ctr">
                      <a:solidFill>
                        <a:schemeClr val="tx1"/>
                      </a:solidFill>
                      <a:prstDash val="solid"/>
                      <a:round/>
                      <a:headEnd type="none" w="med" len="med"/>
                      <a:tailEnd type="none" w="med" len="med"/>
                    </a:lnB>
                  </a:tcPr>
                </a:tc>
              </a:tr>
              <a:tr h="749754">
                <a:tc>
                  <a:txBody>
                    <a:bodyPr/>
                    <a:lstStyle/>
                    <a:p>
                      <a:r>
                        <a:rPr lang="ar-EG" sz="1800" b="1" dirty="0" smtClean="0"/>
                        <a:t>120%</a:t>
                      </a:r>
                      <a:endParaRPr lang="en-US" sz="1800" b="1" dirty="0"/>
                    </a:p>
                  </a:txBody>
                  <a:tcPr/>
                </a:tc>
                <a:tc>
                  <a:txBody>
                    <a:bodyPr/>
                    <a:lstStyle/>
                    <a:p>
                      <a:pPr algn="r" rtl="1"/>
                      <a:r>
                        <a:rPr lang="ar-EG" sz="1800" b="1" dirty="0" smtClean="0"/>
                        <a:t>تم التكفل </a:t>
                      </a:r>
                      <a:r>
                        <a:rPr lang="ar-EG" sz="1800" b="1" dirty="0" err="1" smtClean="0"/>
                        <a:t>ب</a:t>
                      </a:r>
                      <a:r>
                        <a:rPr lang="ar-EG" sz="1800" b="1" dirty="0" smtClean="0"/>
                        <a:t>(6) مرضى تكفلا كاملا بالإضافة للتكفل الجزئي لجميع</a:t>
                      </a:r>
                      <a:r>
                        <a:rPr lang="ar-EG" sz="1800" b="1" baseline="0" dirty="0" smtClean="0"/>
                        <a:t> المرضى البالغ عددهم 2651حسب جدول الجمعية </a:t>
                      </a:r>
                      <a:endParaRPr lang="en-US" sz="1800" b="1" dirty="0"/>
                    </a:p>
                  </a:txBody>
                  <a:tcPr/>
                </a:tc>
                <a:tc>
                  <a:txBody>
                    <a:bodyPr/>
                    <a:lstStyle/>
                    <a:p>
                      <a:pPr algn="r"/>
                      <a:r>
                        <a:rPr lang="ar-EG" sz="2400" b="1" dirty="0" smtClean="0"/>
                        <a:t>انتقاء  المستهدفين من لائحة مرضى الجمعية </a:t>
                      </a:r>
                      <a:endParaRPr lang="en-US" sz="2400" b="1" dirty="0"/>
                    </a:p>
                  </a:txBody>
                  <a:tcPr>
                    <a:lnB w="12700" cap="flat" cmpd="sng" algn="ctr">
                      <a:solidFill>
                        <a:schemeClr val="tx1"/>
                      </a:solidFill>
                      <a:prstDash val="solid"/>
                      <a:round/>
                      <a:headEnd type="none" w="med" len="med"/>
                      <a:tailEnd type="none" w="med" len="med"/>
                    </a:lnB>
                  </a:tcPr>
                </a:tc>
                <a:tc>
                  <a:txBody>
                    <a:bodyPr/>
                    <a:lstStyle/>
                    <a:p>
                      <a:pPr algn="r"/>
                      <a:r>
                        <a:rPr lang="ar-EG" sz="2400" b="1" dirty="0" smtClean="0"/>
                        <a:t>3- التكفل ب (5) مرضى تكفلا كاملا 100%</a:t>
                      </a:r>
                      <a:endParaRPr lang="en-US" sz="28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838200" y="274638"/>
            <a:ext cx="7467600" cy="944562"/>
          </a:xfrm>
        </p:spPr>
        <p:style>
          <a:lnRef idx="2">
            <a:schemeClr val="accent1"/>
          </a:lnRef>
          <a:fillRef idx="1">
            <a:schemeClr val="lt1"/>
          </a:fillRef>
          <a:effectRef idx="0">
            <a:schemeClr val="accent1"/>
          </a:effectRef>
          <a:fontRef idx="minor">
            <a:schemeClr val="dk1"/>
          </a:fontRef>
        </p:style>
        <p:txBody>
          <a:bodyPr/>
          <a:lstStyle/>
          <a:p>
            <a:pPr algn="ctr"/>
            <a:r>
              <a:rPr lang="ar-EG" dirty="0" smtClean="0"/>
              <a:t>أولا : المنجز من الخطة التشغيلية 2023</a:t>
            </a:r>
            <a:endParaRPr lang="en-US" dirty="0"/>
          </a:p>
        </p:txBody>
      </p:sp>
      <p:graphicFrame>
        <p:nvGraphicFramePr>
          <p:cNvPr id="4" name="Espace réservé du contenu 3"/>
          <p:cNvGraphicFramePr>
            <a:graphicFrameLocks/>
          </p:cNvGraphicFramePr>
          <p:nvPr/>
        </p:nvGraphicFramePr>
        <p:xfrm>
          <a:off x="457200" y="1411731"/>
          <a:ext cx="8382000" cy="4600449"/>
        </p:xfrm>
        <a:graphic>
          <a:graphicData uri="http://schemas.openxmlformats.org/drawingml/2006/table">
            <a:tbl>
              <a:tblPr firstRow="1" bandRow="1">
                <a:tableStyleId>{5C22544A-7EE6-4342-B048-85BDC9FD1C3A}</a:tableStyleId>
              </a:tblPr>
              <a:tblGrid>
                <a:gridCol w="1409363"/>
                <a:gridCol w="2781637"/>
                <a:gridCol w="2095500"/>
                <a:gridCol w="2095500"/>
              </a:tblGrid>
              <a:tr h="348033">
                <a:tc>
                  <a:txBody>
                    <a:bodyPr/>
                    <a:lstStyle/>
                    <a:p>
                      <a:r>
                        <a:rPr lang="ar-EG" dirty="0" smtClean="0"/>
                        <a:t>نسبة الإنجاز </a:t>
                      </a:r>
                      <a:endParaRPr lang="en-US" dirty="0"/>
                    </a:p>
                  </a:txBody>
                  <a:tcPr/>
                </a:tc>
                <a:tc>
                  <a:txBody>
                    <a:bodyPr/>
                    <a:lstStyle/>
                    <a:p>
                      <a:r>
                        <a:rPr lang="ar-EG" dirty="0" smtClean="0"/>
                        <a:t>المنجز</a:t>
                      </a:r>
                      <a:r>
                        <a:rPr lang="ar-EG" baseline="0" dirty="0" smtClean="0"/>
                        <a:t> من الخطة </a:t>
                      </a:r>
                      <a:endParaRPr lang="en-US" dirty="0"/>
                    </a:p>
                  </a:txBody>
                  <a:tcPr/>
                </a:tc>
                <a:tc>
                  <a:txBody>
                    <a:bodyPr/>
                    <a:lstStyle/>
                    <a:p>
                      <a:r>
                        <a:rPr lang="ar-EG" dirty="0" smtClean="0"/>
                        <a:t>الإجراءات التنفيذية</a:t>
                      </a:r>
                      <a:endParaRPr lang="en-US" dirty="0"/>
                    </a:p>
                  </a:txBody>
                  <a:tcPr/>
                </a:tc>
                <a:tc>
                  <a:txBody>
                    <a:bodyPr/>
                    <a:lstStyle/>
                    <a:p>
                      <a:r>
                        <a:rPr lang="ar-EG" dirty="0" smtClean="0"/>
                        <a:t>الأهداف التشغيلية </a:t>
                      </a:r>
                      <a:endParaRPr lang="en-US" dirty="0"/>
                    </a:p>
                  </a:txBody>
                  <a:tcPr/>
                </a:tc>
              </a:tr>
              <a:tr h="609058">
                <a:tc>
                  <a:txBody>
                    <a:bodyPr/>
                    <a:lstStyle/>
                    <a:p>
                      <a:r>
                        <a:rPr lang="en-US" sz="1600" b="1" dirty="0" smtClean="0"/>
                        <a:t>162%</a:t>
                      </a:r>
                      <a:endParaRPr lang="en-US" sz="1600" b="1" dirty="0"/>
                    </a:p>
                  </a:txBody>
                  <a:tcPr/>
                </a:tc>
                <a:tc>
                  <a:txBody>
                    <a:bodyPr/>
                    <a:lstStyle/>
                    <a:p>
                      <a:pPr algn="r"/>
                      <a:r>
                        <a:rPr lang="ar-EG" sz="1400" b="1" dirty="0" smtClean="0"/>
                        <a:t>تم الحصول على 8131 منتسب </a:t>
                      </a:r>
                      <a:endParaRPr lang="en-US" sz="1400" b="1" dirty="0"/>
                    </a:p>
                  </a:txBody>
                  <a:tcPr/>
                </a:tc>
                <a:tc>
                  <a:txBody>
                    <a:bodyPr/>
                    <a:lstStyle/>
                    <a:p>
                      <a:pPr algn="r"/>
                      <a:r>
                        <a:rPr lang="ar-EG" sz="1600" b="1" dirty="0" smtClean="0"/>
                        <a:t>إطلاق حملة للإنتساب في 04/02/2023</a:t>
                      </a:r>
                      <a:endParaRPr lang="en-US" sz="1600" b="1" dirty="0"/>
                    </a:p>
                  </a:txBody>
                  <a:tcPr/>
                </a:tc>
                <a:tc>
                  <a:txBody>
                    <a:bodyPr/>
                    <a:lstStyle/>
                    <a:p>
                      <a:pPr algn="r" rtl="1"/>
                      <a:r>
                        <a:rPr lang="en-US" sz="1800" b="1" dirty="0" smtClean="0"/>
                        <a:t>4</a:t>
                      </a:r>
                      <a:r>
                        <a:rPr lang="ar-EG" sz="1800" b="1" dirty="0" smtClean="0"/>
                        <a:t>-الحصول على 5 آلاف منتسب جديد  </a:t>
                      </a:r>
                      <a:endParaRPr lang="en-US" sz="1800" b="1" dirty="0"/>
                    </a:p>
                  </a:txBody>
                  <a:tcPr>
                    <a:lnB w="12700" cap="flat" cmpd="sng" algn="ctr">
                      <a:solidFill>
                        <a:schemeClr val="tx1"/>
                      </a:solidFill>
                      <a:prstDash val="solid"/>
                      <a:round/>
                      <a:headEnd type="none" w="med" len="med"/>
                      <a:tailEnd type="none" w="med" len="med"/>
                    </a:lnB>
                  </a:tcPr>
                </a:tc>
              </a:tr>
              <a:tr h="1247119">
                <a:tc>
                  <a:txBody>
                    <a:bodyPr/>
                    <a:lstStyle/>
                    <a:p>
                      <a:r>
                        <a:rPr lang="en-US" sz="1600" b="1" dirty="0" smtClean="0"/>
                        <a:t>162%</a:t>
                      </a:r>
                      <a:endParaRPr lang="en-US" sz="1600" b="1" dirty="0"/>
                    </a:p>
                  </a:txBody>
                  <a:tcPr/>
                </a:tc>
                <a:tc>
                  <a:txBody>
                    <a:bodyPr/>
                    <a:lstStyle/>
                    <a:p>
                      <a:pPr algn="r" rtl="1"/>
                      <a:r>
                        <a:rPr lang="ar-EG" sz="1600" b="1" dirty="0" smtClean="0"/>
                        <a:t>تم الحصول على </a:t>
                      </a:r>
                      <a:endParaRPr lang="en-US" sz="1600" b="1" dirty="0" smtClean="0"/>
                    </a:p>
                    <a:p>
                      <a:pPr algn="r" rtl="1"/>
                      <a:r>
                        <a:rPr lang="ar-EG" sz="1600" b="1" i="1" dirty="0" smtClean="0"/>
                        <a:t>472042131</a:t>
                      </a:r>
                      <a:endParaRPr lang="en-US" sz="1600" b="1" i="1" dirty="0" smtClean="0"/>
                    </a:p>
                    <a:p>
                      <a:pPr algn="r" rtl="1"/>
                      <a:r>
                        <a:rPr lang="ar-EG" sz="1600" b="1" dirty="0" smtClean="0"/>
                        <a:t>أوقية قديمة</a:t>
                      </a:r>
                      <a:endParaRPr lang="en-US" sz="1600" b="1" dirty="0"/>
                    </a:p>
                  </a:txBody>
                  <a:tcPr/>
                </a:tc>
                <a:tc>
                  <a:txBody>
                    <a:bodyPr/>
                    <a:lstStyle/>
                    <a:p>
                      <a:pPr algn="r"/>
                      <a:r>
                        <a:rPr lang="ar-EG" sz="2000" b="1" dirty="0" smtClean="0"/>
                        <a:t>ترويج الفكرة وعرضها للتبرع + الحملات تم الحصول على قديمة+ الرحلات </a:t>
                      </a:r>
                      <a:endParaRPr lang="en-US" sz="2000" b="1"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1"/>
                      <a:r>
                        <a:rPr lang="en-US" sz="1600" b="1" dirty="0" smtClean="0"/>
                        <a:t>-5</a:t>
                      </a:r>
                      <a:r>
                        <a:rPr lang="ar-EG" sz="1600" b="1" dirty="0" smtClean="0"/>
                        <a:t>الحصول على 250مليون أوقية قديمة في 2023 كدخل سنوي </a:t>
                      </a:r>
                      <a:endParaRPr lang="en-US" sz="1600"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83969">
                <a:tc>
                  <a:txBody>
                    <a:bodyPr/>
                    <a:lstStyle/>
                    <a:p>
                      <a:r>
                        <a:rPr lang="en-US" sz="1600" b="1" dirty="0" smtClean="0"/>
                        <a:t>100%</a:t>
                      </a:r>
                      <a:endParaRPr lang="en-US" sz="1600" b="1" dirty="0"/>
                    </a:p>
                  </a:txBody>
                  <a:tcPr/>
                </a:tc>
                <a:tc>
                  <a:txBody>
                    <a:bodyPr/>
                    <a:lstStyle/>
                    <a:p>
                      <a:pPr algn="r" rtl="1"/>
                      <a:r>
                        <a:rPr lang="ar-EG" sz="1800" b="1" dirty="0" smtClean="0"/>
                        <a:t>تم التواصل مع شرائك الاتصالات والمناجم (اسنيم - تازيازت -معادن موريتانيا-ماتل -موريتل شنقتل ) وتمت مراسلة معظم السفارات ودعوتهم للأنشطة الكبرى للجمعية وزار منهم مقر الجمعية سفيري اليابان والكويت </a:t>
                      </a:r>
                      <a:endParaRPr lang="en-US" sz="1800" b="1" dirty="0"/>
                    </a:p>
                  </a:txBody>
                  <a:tcPr/>
                </a:tc>
                <a:tc>
                  <a:txBody>
                    <a:bodyPr/>
                    <a:lstStyle/>
                    <a:p>
                      <a:pPr algn="r"/>
                      <a:r>
                        <a:rPr lang="ar-EG" sz="1600" b="1" dirty="0" smtClean="0"/>
                        <a:t>جرد الجهات المستهدفة ثم الاتصال بها + مراسلة السفارات الموجودة في البلد + شرائك المناجم </a:t>
                      </a:r>
                      <a:endParaRPr lang="en-US" sz="1600" b="1"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1"/>
                      <a:r>
                        <a:rPr lang="en-US" sz="1600" b="1" dirty="0" smtClean="0"/>
                        <a:t>- 6</a:t>
                      </a:r>
                      <a:r>
                        <a:rPr lang="ar-EG" sz="1600" b="1" dirty="0" smtClean="0"/>
                        <a:t>علاقة داعمة مع  (3) جهات مانحة محلية </a:t>
                      </a:r>
                      <a:r>
                        <a:rPr lang="ar-EG" sz="1600" b="1" dirty="0" err="1" smtClean="0"/>
                        <a:t>و</a:t>
                      </a:r>
                      <a:r>
                        <a:rPr lang="ar-EG" sz="1600" b="1" dirty="0" smtClean="0"/>
                        <a:t>(2) جهات مانحة خارجية</a:t>
                      </a:r>
                      <a:endParaRPr lang="en-US" sz="1600"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066800" y="274638"/>
            <a:ext cx="7239000" cy="944562"/>
          </a:xfrm>
        </p:spPr>
        <p:style>
          <a:lnRef idx="2">
            <a:schemeClr val="accent1"/>
          </a:lnRef>
          <a:fillRef idx="1">
            <a:schemeClr val="lt1"/>
          </a:fillRef>
          <a:effectRef idx="0">
            <a:schemeClr val="accent1"/>
          </a:effectRef>
          <a:fontRef idx="minor">
            <a:schemeClr val="dk1"/>
          </a:fontRef>
        </p:style>
        <p:txBody>
          <a:bodyPr/>
          <a:lstStyle/>
          <a:p>
            <a:pPr algn="ctr"/>
            <a:r>
              <a:rPr lang="ar-EG" dirty="0" smtClean="0"/>
              <a:t>أولا : المنجز من الخطة التشغيلية 2023</a:t>
            </a:r>
            <a:endParaRPr lang="en-US" dirty="0"/>
          </a:p>
        </p:txBody>
      </p:sp>
      <p:graphicFrame>
        <p:nvGraphicFramePr>
          <p:cNvPr id="4" name="Espace réservé du contenu 3"/>
          <p:cNvGraphicFramePr>
            <a:graphicFrameLocks/>
          </p:cNvGraphicFramePr>
          <p:nvPr/>
        </p:nvGraphicFramePr>
        <p:xfrm>
          <a:off x="381000" y="1399282"/>
          <a:ext cx="8534399" cy="4672722"/>
        </p:xfrm>
        <a:graphic>
          <a:graphicData uri="http://schemas.openxmlformats.org/drawingml/2006/table">
            <a:tbl>
              <a:tblPr firstRow="1" bandRow="1">
                <a:tableStyleId>{5C22544A-7EE6-4342-B048-85BDC9FD1C3A}</a:tableStyleId>
              </a:tblPr>
              <a:tblGrid>
                <a:gridCol w="1276172"/>
                <a:gridCol w="2392822"/>
                <a:gridCol w="2731805"/>
                <a:gridCol w="2133600"/>
              </a:tblGrid>
              <a:tr h="337815">
                <a:tc>
                  <a:txBody>
                    <a:bodyPr/>
                    <a:lstStyle/>
                    <a:p>
                      <a:r>
                        <a:rPr lang="ar-EG" dirty="0" smtClean="0"/>
                        <a:t>نسبة الإنجاز </a:t>
                      </a:r>
                      <a:endParaRPr lang="en-US" dirty="0"/>
                    </a:p>
                  </a:txBody>
                  <a:tcPr/>
                </a:tc>
                <a:tc>
                  <a:txBody>
                    <a:bodyPr/>
                    <a:lstStyle/>
                    <a:p>
                      <a:r>
                        <a:rPr lang="ar-EG" dirty="0" smtClean="0"/>
                        <a:t>المنجز</a:t>
                      </a:r>
                      <a:r>
                        <a:rPr lang="ar-EG" baseline="0" dirty="0" smtClean="0"/>
                        <a:t> من الخطة </a:t>
                      </a:r>
                      <a:endParaRPr lang="en-US" dirty="0"/>
                    </a:p>
                  </a:txBody>
                  <a:tcPr/>
                </a:tc>
                <a:tc>
                  <a:txBody>
                    <a:bodyPr/>
                    <a:lstStyle/>
                    <a:p>
                      <a:pPr algn="ctr"/>
                      <a:r>
                        <a:rPr lang="ar-EG" sz="1800" dirty="0" smtClean="0"/>
                        <a:t>الإجراءات التنفيذية</a:t>
                      </a:r>
                      <a:endParaRPr lang="en-US" sz="1800" dirty="0"/>
                    </a:p>
                  </a:txBody>
                  <a:tcPr/>
                </a:tc>
                <a:tc>
                  <a:txBody>
                    <a:bodyPr/>
                    <a:lstStyle/>
                    <a:p>
                      <a:r>
                        <a:rPr lang="ar-EG" dirty="0" smtClean="0"/>
                        <a:t>الأهداف التشغيلية </a:t>
                      </a:r>
                      <a:endParaRPr lang="en-US" dirty="0"/>
                    </a:p>
                  </a:txBody>
                  <a:tcPr/>
                </a:tc>
              </a:tr>
              <a:tr h="647479">
                <a:tc>
                  <a:txBody>
                    <a:bodyPr/>
                    <a:lstStyle/>
                    <a:p>
                      <a:r>
                        <a:rPr lang="en-US" sz="1600" b="1" dirty="0" smtClean="0"/>
                        <a:t>162%</a:t>
                      </a:r>
                      <a:endParaRPr lang="en-US" sz="1600" b="1" dirty="0"/>
                    </a:p>
                  </a:txBody>
                  <a:tcPr/>
                </a:tc>
                <a:tc>
                  <a:txBody>
                    <a:bodyPr/>
                    <a:lstStyle/>
                    <a:p>
                      <a:pPr algn="r"/>
                      <a:r>
                        <a:rPr lang="ar-EG" sz="2000" b="1" dirty="0" smtClean="0"/>
                        <a:t>تم الحصول على 8131 منتسب </a:t>
                      </a:r>
                      <a:endParaRPr lang="en-US" sz="2000" b="1" dirty="0"/>
                    </a:p>
                  </a:txBody>
                  <a:tcPr/>
                </a:tc>
                <a:tc>
                  <a:txBody>
                    <a:bodyPr/>
                    <a:lstStyle/>
                    <a:p>
                      <a:pPr algn="r"/>
                      <a:r>
                        <a:rPr lang="ar-EG" sz="1800" b="1" dirty="0" smtClean="0"/>
                        <a:t>إطلاق حملة للإنتساب في </a:t>
                      </a:r>
                      <a:r>
                        <a:rPr lang="ar-EG" sz="1400" b="1" dirty="0" smtClean="0"/>
                        <a:t>04/02/2023</a:t>
                      </a:r>
                      <a:endParaRPr lang="en-US" sz="1200" b="1" dirty="0"/>
                    </a:p>
                  </a:txBody>
                  <a:tcPr/>
                </a:tc>
                <a:tc>
                  <a:txBody>
                    <a:bodyPr/>
                    <a:lstStyle/>
                    <a:p>
                      <a:pPr algn="r" rtl="1"/>
                      <a:r>
                        <a:rPr lang="en-US" sz="1600" b="1" dirty="0" smtClean="0"/>
                        <a:t>4</a:t>
                      </a:r>
                      <a:r>
                        <a:rPr lang="ar-EG" sz="1600" b="1" dirty="0" smtClean="0"/>
                        <a:t>ا</a:t>
                      </a:r>
                      <a:r>
                        <a:rPr lang="en-US" sz="1600" b="1" dirty="0" smtClean="0"/>
                        <a:t>-</a:t>
                      </a:r>
                      <a:r>
                        <a:rPr lang="ar-EG" sz="1600" b="1" dirty="0" smtClean="0"/>
                        <a:t>لحصول على 5 آلاف منتسب جديد  </a:t>
                      </a:r>
                      <a:endParaRPr lang="en-US" sz="1600" b="1" dirty="0"/>
                    </a:p>
                  </a:txBody>
                  <a:tcPr>
                    <a:lnB w="12700" cap="flat" cmpd="sng" algn="ctr">
                      <a:solidFill>
                        <a:schemeClr val="tx1"/>
                      </a:solidFill>
                      <a:prstDash val="solid"/>
                      <a:round/>
                      <a:headEnd type="none" w="med" len="med"/>
                      <a:tailEnd type="none" w="med" len="med"/>
                    </a:lnB>
                  </a:tcPr>
                </a:tc>
              </a:tr>
              <a:tr h="1045602">
                <a:tc>
                  <a:txBody>
                    <a:bodyPr/>
                    <a:lstStyle/>
                    <a:p>
                      <a:r>
                        <a:rPr lang="en-US" sz="1600" b="1" dirty="0" smtClean="0"/>
                        <a:t>162%</a:t>
                      </a:r>
                      <a:endParaRPr lang="en-US" sz="1600" b="1" dirty="0"/>
                    </a:p>
                  </a:txBody>
                  <a:tcPr/>
                </a:tc>
                <a:tc>
                  <a:txBody>
                    <a:bodyPr/>
                    <a:lstStyle/>
                    <a:p>
                      <a:pPr algn="r" rtl="1"/>
                      <a:r>
                        <a:rPr lang="ar-EG" sz="2000" b="1" dirty="0" smtClean="0"/>
                        <a:t>تم الحصول على </a:t>
                      </a:r>
                      <a:endParaRPr lang="en-US" sz="2000" b="1" dirty="0" smtClean="0"/>
                    </a:p>
                    <a:p>
                      <a:pPr algn="r" rtl="1"/>
                      <a:r>
                        <a:rPr lang="ar-EG" sz="2000" b="1" i="1" dirty="0" smtClean="0"/>
                        <a:t>472.042.131</a:t>
                      </a:r>
                      <a:endParaRPr lang="en-US" sz="2000" b="1" i="1" dirty="0" smtClean="0"/>
                    </a:p>
                    <a:p>
                      <a:pPr algn="r" rtl="1"/>
                      <a:r>
                        <a:rPr lang="ar-EG" sz="2000" b="1" dirty="0" smtClean="0"/>
                        <a:t>أوقية قديمة</a:t>
                      </a:r>
                      <a:endParaRPr lang="en-US" sz="2000" b="1" dirty="0"/>
                    </a:p>
                  </a:txBody>
                  <a:tcPr/>
                </a:tc>
                <a:tc>
                  <a:txBody>
                    <a:bodyPr/>
                    <a:lstStyle/>
                    <a:p>
                      <a:pPr algn="r"/>
                      <a:r>
                        <a:rPr lang="ar-EG" sz="2000" b="1" dirty="0" smtClean="0"/>
                        <a:t>ترويج الفكرة وعرضها للتبرع + الحملات تم الحصول على قديمة+ الرحلات </a:t>
                      </a:r>
                      <a:endParaRPr lang="en-US" sz="2000" b="1"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1"/>
                      <a:r>
                        <a:rPr lang="en-US" sz="1600" b="1" dirty="0" smtClean="0"/>
                        <a:t>-5</a:t>
                      </a:r>
                      <a:r>
                        <a:rPr lang="ar-EG" sz="1600" b="1" dirty="0" smtClean="0"/>
                        <a:t>الحصول على 250مليون أوقية قديمة في 2023 كدخل سنوي </a:t>
                      </a:r>
                      <a:endParaRPr lang="en-US" sz="1600"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64707">
                <a:tc>
                  <a:txBody>
                    <a:bodyPr/>
                    <a:lstStyle/>
                    <a:p>
                      <a:r>
                        <a:rPr lang="en-US" sz="1600" b="1" dirty="0" smtClean="0"/>
                        <a:t>100%</a:t>
                      </a:r>
                      <a:endParaRPr lang="en-US" sz="1600" b="1" dirty="0"/>
                    </a:p>
                  </a:txBody>
                  <a:tcPr/>
                </a:tc>
                <a:tc>
                  <a:txBody>
                    <a:bodyPr/>
                    <a:lstStyle/>
                    <a:p>
                      <a:pPr algn="r" rtl="1"/>
                      <a:r>
                        <a:rPr lang="ar-EG" sz="1800" b="1" dirty="0" smtClean="0"/>
                        <a:t>تم التواصل مع شرائك الاتصالات والمناجم (اسنيم - تازيازت -معادن موريتانيا-ماتل -موريتل شنقتل ) وتمت مراسلة معظم السفارات ودعوتهم للأنشطة الكبرى للجمعية وزار منهم مقر الجمعية سفيري اليابان والكويت </a:t>
                      </a:r>
                      <a:endParaRPr lang="en-US" sz="1800" b="1" dirty="0"/>
                    </a:p>
                  </a:txBody>
                  <a:tcPr/>
                </a:tc>
                <a:tc>
                  <a:txBody>
                    <a:bodyPr/>
                    <a:lstStyle/>
                    <a:p>
                      <a:pPr algn="r"/>
                      <a:r>
                        <a:rPr lang="ar-EG" sz="1600" b="1" dirty="0" smtClean="0"/>
                        <a:t>جرد الجهات المستهدفة ثم الاتصال بها + مراسلة السفارات الموجودة في البلد + شرائك المناجم </a:t>
                      </a:r>
                      <a:endParaRPr lang="en-US" sz="1600" b="1"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1"/>
                      <a:r>
                        <a:rPr lang="en-US" sz="1600" b="1" dirty="0" smtClean="0"/>
                        <a:t>- 6</a:t>
                      </a:r>
                      <a:r>
                        <a:rPr lang="ar-EG" sz="1600" b="1" dirty="0" smtClean="0"/>
                        <a:t>علاقة داعمة مع  (3) جهات مانحة محلية و(2) جهات مانحة خارجية</a:t>
                      </a:r>
                      <a:endParaRPr lang="en-US" sz="1600"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990600" y="274638"/>
            <a:ext cx="7239000" cy="1020762"/>
          </a:xfrm>
        </p:spPr>
        <p:style>
          <a:lnRef idx="2">
            <a:schemeClr val="accent1"/>
          </a:lnRef>
          <a:fillRef idx="1">
            <a:schemeClr val="lt1"/>
          </a:fillRef>
          <a:effectRef idx="0">
            <a:schemeClr val="accent1"/>
          </a:effectRef>
          <a:fontRef idx="minor">
            <a:schemeClr val="dk1"/>
          </a:fontRef>
        </p:style>
        <p:txBody>
          <a:bodyPr/>
          <a:lstStyle/>
          <a:p>
            <a:pPr algn="ctr"/>
            <a:r>
              <a:rPr lang="ar-EG" dirty="0" smtClean="0"/>
              <a:t>أولا : المنجز من الخطة التشغيلية 2023</a:t>
            </a:r>
            <a:endParaRPr lang="en-US" dirty="0"/>
          </a:p>
        </p:txBody>
      </p:sp>
      <p:graphicFrame>
        <p:nvGraphicFramePr>
          <p:cNvPr id="4" name="Espace réservé du contenu 3"/>
          <p:cNvGraphicFramePr>
            <a:graphicFrameLocks/>
          </p:cNvGraphicFramePr>
          <p:nvPr/>
        </p:nvGraphicFramePr>
        <p:xfrm>
          <a:off x="381000" y="1676400"/>
          <a:ext cx="8534400" cy="4267200"/>
        </p:xfrm>
        <a:graphic>
          <a:graphicData uri="http://schemas.openxmlformats.org/drawingml/2006/table">
            <a:tbl>
              <a:tblPr firstRow="1" bandRow="1">
                <a:tableStyleId>{5C22544A-7EE6-4342-B048-85BDC9FD1C3A}</a:tableStyleId>
              </a:tblPr>
              <a:tblGrid>
                <a:gridCol w="2133600"/>
                <a:gridCol w="2133600"/>
                <a:gridCol w="2133600"/>
                <a:gridCol w="2133600"/>
              </a:tblGrid>
              <a:tr h="483079">
                <a:tc>
                  <a:txBody>
                    <a:bodyPr/>
                    <a:lstStyle/>
                    <a:p>
                      <a:r>
                        <a:rPr lang="ar-EG" dirty="0" smtClean="0"/>
                        <a:t>نسبة الإنجاز </a:t>
                      </a:r>
                      <a:endParaRPr lang="en-US" dirty="0"/>
                    </a:p>
                  </a:txBody>
                  <a:tcPr/>
                </a:tc>
                <a:tc>
                  <a:txBody>
                    <a:bodyPr/>
                    <a:lstStyle/>
                    <a:p>
                      <a:r>
                        <a:rPr lang="ar-EG" dirty="0" smtClean="0"/>
                        <a:t>المنجز</a:t>
                      </a:r>
                      <a:r>
                        <a:rPr lang="ar-EG" baseline="0" dirty="0" smtClean="0"/>
                        <a:t> من الخطة </a:t>
                      </a:r>
                      <a:endParaRPr lang="en-US" dirty="0"/>
                    </a:p>
                  </a:txBody>
                  <a:tcPr/>
                </a:tc>
                <a:tc>
                  <a:txBody>
                    <a:bodyPr/>
                    <a:lstStyle/>
                    <a:p>
                      <a:r>
                        <a:rPr lang="ar-EG" dirty="0" smtClean="0"/>
                        <a:t>الإجراءات التنفيذية</a:t>
                      </a:r>
                      <a:endParaRPr lang="en-US" dirty="0"/>
                    </a:p>
                  </a:txBody>
                  <a:tcPr/>
                </a:tc>
                <a:tc>
                  <a:txBody>
                    <a:bodyPr/>
                    <a:lstStyle/>
                    <a:p>
                      <a:r>
                        <a:rPr lang="ar-EG" sz="1600" dirty="0" smtClean="0"/>
                        <a:t>الأهداف التشغيلية </a:t>
                      </a:r>
                      <a:endParaRPr lang="en-US" sz="1600" dirty="0"/>
                    </a:p>
                  </a:txBody>
                  <a:tcPr/>
                </a:tc>
              </a:tr>
              <a:tr h="1731034">
                <a:tc>
                  <a:txBody>
                    <a:bodyPr/>
                    <a:lstStyle/>
                    <a:p>
                      <a:r>
                        <a:rPr lang="ar-EG" sz="1600" b="1" dirty="0" smtClean="0"/>
                        <a:t>4.5%</a:t>
                      </a:r>
                      <a:endParaRPr lang="en-US" sz="1600" b="1" dirty="0"/>
                    </a:p>
                  </a:txBody>
                  <a:tcPr/>
                </a:tc>
                <a:tc>
                  <a:txBody>
                    <a:bodyPr/>
                    <a:lstStyle/>
                    <a:p>
                      <a:pPr algn="r"/>
                      <a:r>
                        <a:rPr lang="ar-EG" sz="1600" b="1" dirty="0" smtClean="0"/>
                        <a:t>الاتصال بالمانحين الدوليين (الخليج +أوروبا)+ توظيف علاقات مجلس الإدارة لتحصيل 5% من تكلفة المستشفى</a:t>
                      </a:r>
                      <a:endParaRPr lang="en-US" sz="1600" b="1" dirty="0"/>
                    </a:p>
                  </a:txBody>
                  <a:tcPr/>
                </a:tc>
                <a:tc>
                  <a:txBody>
                    <a:bodyPr/>
                    <a:lstStyle/>
                    <a:p>
                      <a:pPr algn="r"/>
                      <a:r>
                        <a:rPr lang="ar-EG" sz="1600" b="1" dirty="0" smtClean="0"/>
                        <a:t>تحصيل نسبة 10%  من تكلفة المستشفى</a:t>
                      </a:r>
                      <a:endParaRPr lang="en-US" sz="1600" b="1" dirty="0"/>
                    </a:p>
                  </a:txBody>
                  <a:tcPr/>
                </a:tc>
                <a:tc>
                  <a:txBody>
                    <a:bodyPr/>
                    <a:lstStyle/>
                    <a:p>
                      <a:pPr algn="l" rtl="1"/>
                      <a:r>
                        <a:rPr lang="en-US" sz="2000" b="1" dirty="0" smtClean="0"/>
                        <a:t>-7</a:t>
                      </a:r>
                      <a:r>
                        <a:rPr lang="ar-EG" sz="2000" b="1" dirty="0" smtClean="0"/>
                        <a:t>تطوير الجانب المحاسبي ومواكبته للرقمنة الحديثة  </a:t>
                      </a:r>
                      <a:endParaRPr lang="en-US" sz="2000" b="1" dirty="0"/>
                    </a:p>
                  </a:txBody>
                  <a:tcPr>
                    <a:lnB w="12700" cap="flat" cmpd="sng" algn="ctr">
                      <a:solidFill>
                        <a:schemeClr val="tx1"/>
                      </a:solidFill>
                      <a:prstDash val="solid"/>
                      <a:round/>
                      <a:headEnd type="none" w="med" len="med"/>
                      <a:tailEnd type="none" w="med" len="med"/>
                    </a:lnB>
                  </a:tcPr>
                </a:tc>
              </a:tr>
              <a:tr h="2053087">
                <a:tc>
                  <a:txBody>
                    <a:bodyPr/>
                    <a:lstStyle/>
                    <a:p>
                      <a:r>
                        <a:rPr lang="ar-EG" sz="1600" b="1" dirty="0" smtClean="0"/>
                        <a:t>100%</a:t>
                      </a:r>
                      <a:endParaRPr lang="en-US" sz="1600" b="1" dirty="0"/>
                    </a:p>
                  </a:txBody>
                  <a:tcPr/>
                </a:tc>
                <a:tc>
                  <a:txBody>
                    <a:bodyPr/>
                    <a:lstStyle/>
                    <a:p>
                      <a:pPr algn="r" rtl="1"/>
                      <a:r>
                        <a:rPr lang="ar-EG" sz="1600" b="1" dirty="0" smtClean="0"/>
                        <a:t>تم</a:t>
                      </a:r>
                      <a:r>
                        <a:rPr lang="ar-EG" sz="1600" b="1" baseline="0" dirty="0" smtClean="0"/>
                        <a:t> تصميم خدمات الجمعية 15على شكل مشاريع   كما تم تصميم طوابق المستشفى  الأربعة على شكل مشاريع وتم إعدادها في مجلة تمت طباعتها </a:t>
                      </a:r>
                      <a:endParaRPr lang="en-US" sz="1600" b="1" dirty="0"/>
                    </a:p>
                  </a:txBody>
                  <a:tcPr/>
                </a:tc>
                <a:tc>
                  <a:txBody>
                    <a:bodyPr/>
                    <a:lstStyle/>
                    <a:p>
                      <a:pPr algn="r"/>
                      <a:r>
                        <a:rPr lang="ar-EG" sz="1600" b="1" dirty="0" smtClean="0"/>
                        <a:t>تصميمها وتسويقها </a:t>
                      </a:r>
                      <a:endParaRPr lang="en-US" sz="1600" b="1" dirty="0"/>
                    </a:p>
                  </a:txBody>
                  <a:tcPr>
                    <a:lnB w="12700" cap="flat" cmpd="sng" algn="ctr">
                      <a:solidFill>
                        <a:schemeClr val="tx1"/>
                      </a:solidFill>
                      <a:prstDash val="solid"/>
                      <a:round/>
                      <a:headEnd type="none" w="med" len="med"/>
                      <a:tailEnd type="none" w="med" len="med"/>
                    </a:lnB>
                  </a:tcPr>
                </a:tc>
                <a:tc>
                  <a:txBody>
                    <a:bodyPr/>
                    <a:lstStyle/>
                    <a:p>
                      <a:pPr algn="r" rtl="1"/>
                      <a:r>
                        <a:rPr lang="ar-EG" sz="2400" b="1" dirty="0" smtClean="0"/>
                        <a:t>8- </a:t>
                      </a:r>
                      <a:r>
                        <a:rPr lang="ar-EG" sz="2000" b="1" dirty="0" err="1" smtClean="0"/>
                        <a:t>إعدد</a:t>
                      </a:r>
                      <a:r>
                        <a:rPr lang="ar-EG" sz="2000" b="1" dirty="0" smtClean="0"/>
                        <a:t> (3) برامج ومشاريع صحية مسوقة</a:t>
                      </a:r>
                      <a:endParaRPr lang="en-US" sz="24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219200" y="274638"/>
            <a:ext cx="6858000" cy="792162"/>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ar-EG" dirty="0" smtClean="0"/>
              <a:t>أولا : المنجز من الخطة التشغيلية 2023</a:t>
            </a:r>
            <a:endParaRPr lang="en-US" dirty="0"/>
          </a:p>
        </p:txBody>
      </p:sp>
      <p:graphicFrame>
        <p:nvGraphicFramePr>
          <p:cNvPr id="4" name="Espace réservé du contenu 3"/>
          <p:cNvGraphicFramePr>
            <a:graphicFrameLocks/>
          </p:cNvGraphicFramePr>
          <p:nvPr/>
        </p:nvGraphicFramePr>
        <p:xfrm>
          <a:off x="381000" y="1543096"/>
          <a:ext cx="8305800" cy="4324304"/>
        </p:xfrm>
        <a:graphic>
          <a:graphicData uri="http://schemas.openxmlformats.org/drawingml/2006/table">
            <a:tbl>
              <a:tblPr firstRow="1" bandRow="1">
                <a:tableStyleId>{5C22544A-7EE6-4342-B048-85BDC9FD1C3A}</a:tableStyleId>
              </a:tblPr>
              <a:tblGrid>
                <a:gridCol w="1300038"/>
                <a:gridCol w="2852862"/>
                <a:gridCol w="2076450"/>
                <a:gridCol w="2076450"/>
              </a:tblGrid>
              <a:tr h="385855">
                <a:tc>
                  <a:txBody>
                    <a:bodyPr/>
                    <a:lstStyle/>
                    <a:p>
                      <a:r>
                        <a:rPr lang="ar-EG" dirty="0" smtClean="0"/>
                        <a:t>نسبة الإنجاز </a:t>
                      </a:r>
                      <a:endParaRPr lang="en-US" dirty="0"/>
                    </a:p>
                  </a:txBody>
                  <a:tcPr/>
                </a:tc>
                <a:tc>
                  <a:txBody>
                    <a:bodyPr/>
                    <a:lstStyle/>
                    <a:p>
                      <a:r>
                        <a:rPr lang="ar-EG" dirty="0" smtClean="0"/>
                        <a:t>المنجز</a:t>
                      </a:r>
                      <a:r>
                        <a:rPr lang="ar-EG" baseline="0" dirty="0" smtClean="0"/>
                        <a:t> من الخطة </a:t>
                      </a:r>
                      <a:endParaRPr lang="en-US" dirty="0"/>
                    </a:p>
                  </a:txBody>
                  <a:tcPr/>
                </a:tc>
                <a:tc>
                  <a:txBody>
                    <a:bodyPr/>
                    <a:lstStyle/>
                    <a:p>
                      <a:r>
                        <a:rPr lang="ar-EG" dirty="0" smtClean="0"/>
                        <a:t>الإجراءات التنفيذية</a:t>
                      </a:r>
                      <a:endParaRPr lang="en-US" dirty="0"/>
                    </a:p>
                  </a:txBody>
                  <a:tcPr/>
                </a:tc>
                <a:tc>
                  <a:txBody>
                    <a:bodyPr/>
                    <a:lstStyle/>
                    <a:p>
                      <a:r>
                        <a:rPr lang="ar-EG" dirty="0" smtClean="0"/>
                        <a:t>الأهداف التشغيلية </a:t>
                      </a:r>
                      <a:endParaRPr lang="en-US" dirty="0"/>
                    </a:p>
                  </a:txBody>
                  <a:tcPr/>
                </a:tc>
              </a:tr>
              <a:tr h="1886898">
                <a:tc>
                  <a:txBody>
                    <a:bodyPr/>
                    <a:lstStyle/>
                    <a:p>
                      <a:r>
                        <a:rPr lang="ar-EG" sz="1600" b="1" dirty="0" smtClean="0"/>
                        <a:t>180%</a:t>
                      </a:r>
                      <a:endParaRPr lang="en-US" sz="1600" b="1" dirty="0"/>
                    </a:p>
                  </a:txBody>
                  <a:tcPr/>
                </a:tc>
                <a:tc>
                  <a:txBody>
                    <a:bodyPr/>
                    <a:lstStyle/>
                    <a:p>
                      <a:pPr algn="r"/>
                      <a:r>
                        <a:rPr lang="ar-EG" sz="1600" b="1" dirty="0" smtClean="0"/>
                        <a:t>تمت إقامة إفطار لرجال أعمال سفراء ووزراء وشخصيات وطنية من مختلف الطيف الموريتاني </a:t>
                      </a:r>
                    </a:p>
                    <a:p>
                      <a:pPr algn="r"/>
                      <a:r>
                        <a:rPr lang="ar-EG" sz="1600" b="1" dirty="0" err="1" smtClean="0"/>
                        <a:t>كماتمت</a:t>
                      </a:r>
                      <a:r>
                        <a:rPr lang="ar-EG" sz="1600" b="1" dirty="0" smtClean="0"/>
                        <a:t>  دعوة</a:t>
                      </a:r>
                      <a:r>
                        <a:rPr lang="ar-EG" sz="1600" b="1" baseline="0" dirty="0" smtClean="0"/>
                        <a:t> 108 من التجار  لمقري الجمعية وشخصيتين  علميتين وسفيرين لمقري الجمعية </a:t>
                      </a:r>
                      <a:endParaRPr lang="en-US" sz="1600" b="1" dirty="0"/>
                    </a:p>
                  </a:txBody>
                  <a:tcPr/>
                </a:tc>
                <a:tc>
                  <a:txBody>
                    <a:bodyPr/>
                    <a:lstStyle/>
                    <a:p>
                      <a:pPr algn="r"/>
                      <a:r>
                        <a:rPr lang="ar-EG" sz="1600" b="1" dirty="0" smtClean="0"/>
                        <a:t>إقامة نشاط لرجال الأعمال في رمضان + حملتي تبرع +دعوة 60 رجل اعمال </a:t>
                      </a:r>
                      <a:r>
                        <a:rPr lang="ar-EG" sz="1600" b="1" dirty="0" err="1" smtClean="0"/>
                        <a:t>الى</a:t>
                      </a:r>
                      <a:r>
                        <a:rPr lang="ar-EG" sz="1600" b="1" dirty="0" smtClean="0"/>
                        <a:t> مقري الجمعية </a:t>
                      </a:r>
                      <a:endParaRPr lang="en-US" sz="1600" b="1" dirty="0"/>
                    </a:p>
                  </a:txBody>
                  <a:tcPr/>
                </a:tc>
                <a:tc>
                  <a:txBody>
                    <a:bodyPr/>
                    <a:lstStyle/>
                    <a:p>
                      <a:pPr algn="r"/>
                      <a:r>
                        <a:rPr lang="ar-EG" sz="2000" b="1" dirty="0" smtClean="0"/>
                        <a:t>10-عدد (4) حملات تبرع.</a:t>
                      </a:r>
                      <a:endParaRPr lang="en-US" sz="2000" b="1" dirty="0"/>
                    </a:p>
                  </a:txBody>
                  <a:tcPr>
                    <a:lnB w="12700" cap="flat" cmpd="sng" algn="ctr">
                      <a:solidFill>
                        <a:schemeClr val="tx1"/>
                      </a:solidFill>
                      <a:prstDash val="solid"/>
                      <a:round/>
                      <a:headEnd type="none" w="med" len="med"/>
                      <a:tailEnd type="none" w="med" len="med"/>
                    </a:lnB>
                  </a:tcPr>
                </a:tc>
              </a:tr>
              <a:tr h="1311996">
                <a:tc>
                  <a:txBody>
                    <a:bodyPr/>
                    <a:lstStyle/>
                    <a:p>
                      <a:r>
                        <a:rPr lang="ar-EG" sz="1600" b="1" dirty="0" smtClean="0"/>
                        <a:t>0%</a:t>
                      </a:r>
                      <a:endParaRPr lang="en-US" sz="1600" b="1" dirty="0"/>
                    </a:p>
                  </a:txBody>
                  <a:tcPr/>
                </a:tc>
                <a:tc>
                  <a:txBody>
                    <a:bodyPr/>
                    <a:lstStyle/>
                    <a:p>
                      <a:pPr algn="r" rtl="1"/>
                      <a:r>
                        <a:rPr lang="ar-EG" sz="1600" b="1" dirty="0" smtClean="0"/>
                        <a:t>لم تتم </a:t>
                      </a:r>
                      <a:endParaRPr lang="en-US" sz="1600" b="1" dirty="0"/>
                    </a:p>
                  </a:txBody>
                  <a:tcPr/>
                </a:tc>
                <a:tc>
                  <a:txBody>
                    <a:bodyPr/>
                    <a:lstStyle/>
                    <a:p>
                      <a:pPr algn="r"/>
                      <a:r>
                        <a:rPr lang="ar-EG" sz="1600" b="1" dirty="0" smtClean="0"/>
                        <a:t>تحديد المستهدفين ومواقيت الدورة والاتصال بمكون  </a:t>
                      </a:r>
                      <a:endParaRPr lang="en-US" sz="1600" b="1" dirty="0"/>
                    </a:p>
                  </a:txBody>
                  <a:tcPr>
                    <a:lnB w="12700" cap="flat" cmpd="sng" algn="ctr">
                      <a:solidFill>
                        <a:schemeClr val="tx1"/>
                      </a:solidFill>
                      <a:prstDash val="solid"/>
                      <a:round/>
                      <a:headEnd type="none" w="med" len="med"/>
                      <a:tailEnd type="none" w="med" len="med"/>
                    </a:lnB>
                  </a:tcPr>
                </a:tc>
                <a:tc>
                  <a:txBody>
                    <a:bodyPr/>
                    <a:lstStyle/>
                    <a:p>
                      <a:pPr algn="r"/>
                      <a:r>
                        <a:rPr lang="ar-EG" sz="2000" b="1" dirty="0" smtClean="0"/>
                        <a:t>11-دورة تدريبية في دراسة وتسويق المشاريع </a:t>
                      </a:r>
                      <a:endParaRPr lang="en-US" sz="20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9555">
                <a:tc>
                  <a:txBody>
                    <a:bodyPr/>
                    <a:lstStyle/>
                    <a:p>
                      <a:r>
                        <a:rPr lang="ar-EG" sz="1600" b="1" dirty="0" smtClean="0"/>
                        <a:t>0%</a:t>
                      </a:r>
                      <a:endParaRPr lang="en-US" sz="1600" b="1" dirty="0"/>
                    </a:p>
                  </a:txBody>
                  <a:tcPr/>
                </a:tc>
                <a:tc>
                  <a:txBody>
                    <a:bodyPr/>
                    <a:lstStyle/>
                    <a:p>
                      <a:pPr algn="r" rtl="1"/>
                      <a:r>
                        <a:rPr lang="ar-EG" sz="1600" b="1" dirty="0" smtClean="0"/>
                        <a:t>لم تتم </a:t>
                      </a:r>
                      <a:endParaRPr lang="en-US" sz="1600" b="1" dirty="0"/>
                    </a:p>
                  </a:txBody>
                  <a:tcPr/>
                </a:tc>
                <a:tc>
                  <a:txBody>
                    <a:bodyPr/>
                    <a:lstStyle/>
                    <a:p>
                      <a:pPr algn="r"/>
                      <a:r>
                        <a:rPr lang="ar-EG" sz="1600" b="1" dirty="0" smtClean="0"/>
                        <a:t>تحديد المستهدفين ومواقيت الدورة والاتصال بمكون </a:t>
                      </a:r>
                      <a:endParaRPr lang="en-US" sz="1600" b="1" dirty="0"/>
                    </a:p>
                  </a:txBody>
                  <a:tcPr>
                    <a:lnT w="12700" cap="flat" cmpd="sng" algn="ctr">
                      <a:solidFill>
                        <a:schemeClr val="tx1"/>
                      </a:solidFill>
                      <a:prstDash val="solid"/>
                      <a:round/>
                      <a:headEnd type="none" w="med" len="med"/>
                      <a:tailEnd type="none" w="med" len="med"/>
                    </a:lnT>
                  </a:tcPr>
                </a:tc>
                <a:tc>
                  <a:txBody>
                    <a:bodyPr/>
                    <a:lstStyle/>
                    <a:p>
                      <a:pPr algn="r"/>
                      <a:r>
                        <a:rPr lang="ar-EG" sz="2000" b="1" dirty="0" smtClean="0"/>
                        <a:t>12- دورة تدريبية في إدارة الفريق.</a:t>
                      </a:r>
                      <a:endParaRPr lang="en-US" sz="2000" b="1" dirty="0"/>
                    </a:p>
                  </a:txBody>
                  <a:tcPr>
                    <a:lnT w="12700" cap="flat" cmpd="sng" algn="ctr">
                      <a:solidFill>
                        <a:schemeClr val="tx1"/>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2568</TotalTime>
  <Words>1403</Words>
  <Application>Microsoft Office PowerPoint</Application>
  <PresentationFormat>Affichage à l'écran (4:3)</PresentationFormat>
  <Paragraphs>195</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Rotonde</vt:lpstr>
      <vt:lpstr>التقرير الإداري للعام </vt:lpstr>
      <vt:lpstr>المحتوى </vt:lpstr>
      <vt:lpstr>توطئة</vt:lpstr>
      <vt:lpstr>أولا : المنجز من الخطة التشغيلية 2023</vt:lpstr>
      <vt:lpstr>أولا : المنجز من الخطة التشغيلية 2023</vt:lpstr>
      <vt:lpstr>أولا : المنجز من الخطة التشغيلية 2023</vt:lpstr>
      <vt:lpstr>أولا : المنجز من الخطة التشغيلية 2023</vt:lpstr>
      <vt:lpstr>أولا : المنجز من الخطة التشغيلية 2023</vt:lpstr>
      <vt:lpstr>أولا : المنجز من الخطة التشغيلية 2023</vt:lpstr>
      <vt:lpstr>أولا : المنجز من الخطة التشغيلية 2023</vt:lpstr>
      <vt:lpstr>أولا : المنجز من الخطة التشغيلية 2023</vt:lpstr>
      <vt:lpstr>أولا : المنجز من الخطة التشغيلية 2023</vt:lpstr>
      <vt:lpstr>أولا : المنجز من الخطة التشغيلية 2023</vt:lpstr>
      <vt:lpstr>أولا : المنجز من الخطة التشغيلية 2023</vt:lpstr>
      <vt:lpstr>الاتفاقيات </vt:lpstr>
      <vt:lpstr>الاتفاقيات</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التقرير الإداري للعام</dc:title>
  <dc:creator>hp</dc:creator>
  <cp:lastModifiedBy>hp</cp:lastModifiedBy>
  <cp:revision>140</cp:revision>
  <dcterms:created xsi:type="dcterms:W3CDTF">2024-01-11T07:43:25Z</dcterms:created>
  <dcterms:modified xsi:type="dcterms:W3CDTF">2024-07-07T11:45:58Z</dcterms:modified>
</cp:coreProperties>
</file>